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10287000" cx="18288000"/>
  <p:notesSz cx="6858000" cy="9144000"/>
  <p:embeddedFontLst>
    <p:embeddedFont>
      <p:font typeface="Lato"/>
      <p:regular r:id="rId51"/>
      <p:bold r:id="rId52"/>
      <p:italic r:id="rId53"/>
      <p:boldItalic r:id="rId54"/>
    </p:embeddedFont>
    <p:embeddedFont>
      <p:font typeface="Francois One"/>
      <p:regular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slide" Target="slides/slide45.xml"/><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55" Type="http://schemas.openxmlformats.org/officeDocument/2006/relationships/font" Target="fonts/FrancoisOne-regular.fntdata"/><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0431095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204310953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04310953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2043109533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04310953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2043109533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0431095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2043109533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04310953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2043109533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0431095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2043109533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04310953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2043109533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04775eda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204775eda8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204310953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2043109533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204310953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2043109533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04775ed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2204775eda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204775eda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204775eda8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204775eda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2204775eda8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204775eda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2204775eda8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204775eda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2204775eda8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204775eda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204775eda8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04775eda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204775eda8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04775eda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2204775eda8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204775eda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2204775eda8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f2ebd7d6f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2f2ebd7d6fb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f2ebd7d6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2f2ebd7d6fb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f2ebd7d6f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f2ebd7d6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f2ebd7d6fb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f2ebd7d6f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f2ebd7d6f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2f2ebd7d6fb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f2ebd7d6fb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f2ebd7d6f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jpg"/><Relationship Id="rId4" Type="http://schemas.openxmlformats.org/officeDocument/2006/relationships/image" Target="../media/image56.jpg"/><Relationship Id="rId5" Type="http://schemas.openxmlformats.org/officeDocument/2006/relationships/image" Target="../media/image30.jpg"/><Relationship Id="rId6" Type="http://schemas.openxmlformats.org/officeDocument/2006/relationships/image" Target="../media/image32.jpg"/><Relationship Id="rId7"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60.png"/><Relationship Id="rId9" Type="http://schemas.openxmlformats.org/officeDocument/2006/relationships/image" Target="../media/image1.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37.png"/><Relationship Id="rId8"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3.jpg"/><Relationship Id="rId4" Type="http://schemas.openxmlformats.org/officeDocument/2006/relationships/image" Target="../media/image45.png"/><Relationship Id="rId5" Type="http://schemas.openxmlformats.org/officeDocument/2006/relationships/image" Target="../media/image51.png"/><Relationship Id="rId6" Type="http://schemas.openxmlformats.org/officeDocument/2006/relationships/image" Target="../media/image57.png"/><Relationship Id="rId7"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6.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E865"/>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mt="19999"/>
          </a:blip>
          <a:srcRect b="0" l="0" r="0" t="0"/>
          <a:stretch/>
        </p:blipFill>
        <p:spPr>
          <a:xfrm rot="-717305">
            <a:off x="11479367" y="-2709009"/>
            <a:ext cx="10950670" cy="10006174"/>
          </a:xfrm>
          <a:prstGeom prst="rect">
            <a:avLst/>
          </a:prstGeom>
          <a:noFill/>
          <a:ln>
            <a:noFill/>
          </a:ln>
        </p:spPr>
      </p:pic>
      <p:pic>
        <p:nvPicPr>
          <p:cNvPr id="85" name="Google Shape;85;p13"/>
          <p:cNvPicPr preferRelativeResize="0"/>
          <p:nvPr/>
        </p:nvPicPr>
        <p:blipFill rotWithShape="1">
          <a:blip r:embed="rId4">
            <a:alphaModFix/>
          </a:blip>
          <a:srcRect b="18434" l="0" r="0" t="28947"/>
          <a:stretch/>
        </p:blipFill>
        <p:spPr>
          <a:xfrm>
            <a:off x="3362418" y="4383442"/>
            <a:ext cx="13896880" cy="4874859"/>
          </a:xfrm>
          <a:prstGeom prst="rect">
            <a:avLst/>
          </a:prstGeom>
          <a:noFill/>
          <a:ln>
            <a:noFill/>
          </a:ln>
        </p:spPr>
      </p:pic>
      <p:grpSp>
        <p:nvGrpSpPr>
          <p:cNvPr id="86" name="Google Shape;86;p13"/>
          <p:cNvGrpSpPr/>
          <p:nvPr/>
        </p:nvGrpSpPr>
        <p:grpSpPr>
          <a:xfrm>
            <a:off x="804600" y="-1194748"/>
            <a:ext cx="8019220" cy="7190123"/>
            <a:chOff x="0" y="-47625"/>
            <a:chExt cx="1615866" cy="1371062"/>
          </a:xfrm>
        </p:grpSpPr>
        <p:sp>
          <p:nvSpPr>
            <p:cNvPr id="87" name="Google Shape;87;p13"/>
            <p:cNvSpPr/>
            <p:nvPr/>
          </p:nvSpPr>
          <p:spPr>
            <a:xfrm>
              <a:off x="0" y="0"/>
              <a:ext cx="1615866" cy="1323437"/>
            </a:xfrm>
            <a:custGeom>
              <a:rect b="b" l="l" r="r" t="t"/>
              <a:pathLst>
                <a:path extrusionOk="0" h="1323437" w="1615866">
                  <a:moveTo>
                    <a:pt x="49681" y="0"/>
                  </a:moveTo>
                  <a:lnTo>
                    <a:pt x="1566185" y="0"/>
                  </a:lnTo>
                  <a:cubicBezTo>
                    <a:pt x="1593623" y="0"/>
                    <a:pt x="1615866" y="22243"/>
                    <a:pt x="1615866" y="49681"/>
                  </a:cubicBezTo>
                  <a:lnTo>
                    <a:pt x="1615866" y="1273756"/>
                  </a:lnTo>
                  <a:cubicBezTo>
                    <a:pt x="1615866" y="1301194"/>
                    <a:pt x="1593623" y="1323437"/>
                    <a:pt x="1566185" y="1323437"/>
                  </a:cubicBezTo>
                  <a:lnTo>
                    <a:pt x="49681" y="1323437"/>
                  </a:lnTo>
                  <a:cubicBezTo>
                    <a:pt x="22243" y="1323437"/>
                    <a:pt x="0" y="1301194"/>
                    <a:pt x="0" y="1273756"/>
                  </a:cubicBezTo>
                  <a:lnTo>
                    <a:pt x="0" y="49681"/>
                  </a:lnTo>
                  <a:cubicBezTo>
                    <a:pt x="0" y="22243"/>
                    <a:pt x="22243" y="0"/>
                    <a:pt x="49681"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 name="Google Shape;89;p13"/>
          <p:cNvSpPr txBox="1"/>
          <p:nvPr/>
        </p:nvSpPr>
        <p:spPr>
          <a:xfrm>
            <a:off x="10561762" y="9438840"/>
            <a:ext cx="6697500" cy="5388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lang="en-US" sz="3500">
                <a:solidFill>
                  <a:srgbClr val="336430"/>
                </a:solidFill>
                <a:latin typeface="Lato"/>
                <a:ea typeface="Lato"/>
                <a:cs typeface="Lato"/>
                <a:sym typeface="Lato"/>
              </a:rPr>
              <a:t>Presentación</a:t>
            </a:r>
            <a:r>
              <a:rPr lang="en-US" sz="3500">
                <a:solidFill>
                  <a:srgbClr val="336430"/>
                </a:solidFill>
                <a:latin typeface="Lato"/>
                <a:ea typeface="Lato"/>
                <a:cs typeface="Lato"/>
                <a:sym typeface="Lato"/>
              </a:rPr>
              <a:t> de proyecto</a:t>
            </a:r>
            <a:endParaRPr/>
          </a:p>
        </p:txBody>
      </p:sp>
      <p:sp>
        <p:nvSpPr>
          <p:cNvPr id="90" name="Google Shape;90;p13"/>
          <p:cNvSpPr txBox="1"/>
          <p:nvPr/>
        </p:nvSpPr>
        <p:spPr>
          <a:xfrm>
            <a:off x="1054750" y="109075"/>
            <a:ext cx="7543500" cy="4587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800">
                <a:solidFill>
                  <a:srgbClr val="9EDD6C"/>
                </a:solidFill>
                <a:latin typeface="Francois One"/>
                <a:ea typeface="Francois One"/>
                <a:cs typeface="Francois One"/>
                <a:sym typeface="Francois One"/>
              </a:rPr>
              <a:t>Sala Comunitaria de Elaboración de Productos con agregado de valor de la Agricultura familiar</a:t>
            </a:r>
            <a:endParaRPr sz="5800">
              <a:solidFill>
                <a:srgbClr val="9EDD6C"/>
              </a:solidFill>
              <a:latin typeface="Francois One"/>
              <a:ea typeface="Francois One"/>
              <a:cs typeface="Francois One"/>
              <a:sym typeface="Francois One"/>
            </a:endParaRPr>
          </a:p>
          <a:p>
            <a:pPr indent="0" lvl="0" marL="0" marR="0" rtl="0" algn="l">
              <a:lnSpc>
                <a:spcPct val="100000"/>
              </a:lnSpc>
              <a:spcBef>
                <a:spcPts val="0"/>
              </a:spcBef>
              <a:spcAft>
                <a:spcPts val="0"/>
              </a:spcAft>
              <a:buNone/>
            </a:pPr>
            <a:r>
              <a:t/>
            </a:r>
            <a:endParaRPr sz="800"/>
          </a:p>
        </p:txBody>
      </p:sp>
      <p:pic>
        <p:nvPicPr>
          <p:cNvPr id="91" name="Google Shape;91;p13"/>
          <p:cNvPicPr preferRelativeResize="0"/>
          <p:nvPr/>
        </p:nvPicPr>
        <p:blipFill>
          <a:blip r:embed="rId5">
            <a:alphaModFix/>
          </a:blip>
          <a:stretch>
            <a:fillRect/>
          </a:stretch>
        </p:blipFill>
        <p:spPr>
          <a:xfrm>
            <a:off x="3746200" y="4565300"/>
            <a:ext cx="4852050" cy="143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221" name="Shape 221"/>
        <p:cNvGrpSpPr/>
        <p:nvPr/>
      </p:nvGrpSpPr>
      <p:grpSpPr>
        <a:xfrm>
          <a:off x="0" y="0"/>
          <a:ext cx="0" cy="0"/>
          <a:chOff x="0" y="0"/>
          <a:chExt cx="0" cy="0"/>
        </a:xfrm>
      </p:grpSpPr>
      <p:pic>
        <p:nvPicPr>
          <p:cNvPr id="222" name="Google Shape;222;p22"/>
          <p:cNvPicPr preferRelativeResize="0"/>
          <p:nvPr/>
        </p:nvPicPr>
        <p:blipFill rotWithShape="1">
          <a:blip r:embed="rId3">
            <a:alphaModFix/>
          </a:blip>
          <a:srcRect b="17768" l="0" r="0" t="17769"/>
          <a:stretch/>
        </p:blipFill>
        <p:spPr>
          <a:xfrm>
            <a:off x="7178778" y="0"/>
            <a:ext cx="11109222" cy="4771096"/>
          </a:xfrm>
          <a:prstGeom prst="rect">
            <a:avLst/>
          </a:prstGeom>
          <a:noFill/>
          <a:ln>
            <a:noFill/>
          </a:ln>
        </p:spPr>
      </p:pic>
      <p:grpSp>
        <p:nvGrpSpPr>
          <p:cNvPr id="223" name="Google Shape;223;p22"/>
          <p:cNvGrpSpPr/>
          <p:nvPr/>
        </p:nvGrpSpPr>
        <p:grpSpPr>
          <a:xfrm>
            <a:off x="0" y="4590270"/>
            <a:ext cx="18287996" cy="5696730"/>
            <a:chOff x="0" y="-47625"/>
            <a:chExt cx="4816592" cy="1500373"/>
          </a:xfrm>
        </p:grpSpPr>
        <p:sp>
          <p:nvSpPr>
            <p:cNvPr id="224" name="Google Shape;224;p22"/>
            <p:cNvSpPr/>
            <p:nvPr/>
          </p:nvSpPr>
          <p:spPr>
            <a:xfrm>
              <a:off x="0" y="0"/>
              <a:ext cx="4816592" cy="1452748"/>
            </a:xfrm>
            <a:custGeom>
              <a:rect b="b" l="l" r="r" t="t"/>
              <a:pathLst>
                <a:path extrusionOk="0" h="1452748" w="4816592">
                  <a:moveTo>
                    <a:pt x="0" y="0"/>
                  </a:moveTo>
                  <a:lnTo>
                    <a:pt x="4816592" y="0"/>
                  </a:lnTo>
                  <a:lnTo>
                    <a:pt x="4816592" y="1452748"/>
                  </a:lnTo>
                  <a:lnTo>
                    <a:pt x="0" y="1452748"/>
                  </a:lnTo>
                  <a:close/>
                </a:path>
              </a:pathLst>
            </a:custGeom>
            <a:solidFill>
              <a:srgbClr val="9EDD6C"/>
            </a:solidFill>
            <a:ln>
              <a:noFill/>
            </a:ln>
          </p:spPr>
        </p:sp>
        <p:sp>
          <p:nvSpPr>
            <p:cNvPr id="225" name="Google Shape;225;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26" name="Google Shape;226;p22"/>
          <p:cNvCxnSpPr/>
          <p:nvPr/>
        </p:nvCxnSpPr>
        <p:spPr>
          <a:xfrm flipH="1" rot="10800000">
            <a:off x="4252316" y="5949807"/>
            <a:ext cx="1418586" cy="8283"/>
          </a:xfrm>
          <a:prstGeom prst="straightConnector1">
            <a:avLst/>
          </a:prstGeom>
          <a:noFill/>
          <a:ln cap="flat" cmpd="sng" w="38100">
            <a:solidFill>
              <a:srgbClr val="336430"/>
            </a:solidFill>
            <a:prstDash val="solid"/>
            <a:round/>
            <a:headEnd len="sm" w="sm" type="none"/>
            <a:tailEnd len="med" w="med" type="triangle"/>
          </a:ln>
        </p:spPr>
      </p:cxnSp>
      <p:cxnSp>
        <p:nvCxnSpPr>
          <p:cNvPr id="227" name="Google Shape;227;p22"/>
          <p:cNvCxnSpPr/>
          <p:nvPr/>
        </p:nvCxnSpPr>
        <p:spPr>
          <a:xfrm flipH="1" rot="10800000">
            <a:off x="-10824" y="8353902"/>
            <a:ext cx="3322555" cy="19050"/>
          </a:xfrm>
          <a:prstGeom prst="straightConnector1">
            <a:avLst/>
          </a:prstGeom>
          <a:noFill/>
          <a:ln cap="flat" cmpd="sng" w="38100">
            <a:solidFill>
              <a:srgbClr val="336430"/>
            </a:solidFill>
            <a:prstDash val="solid"/>
            <a:round/>
            <a:headEnd len="sm" w="sm" type="none"/>
            <a:tailEnd len="sm" w="sm" type="none"/>
          </a:ln>
        </p:spPr>
      </p:cxnSp>
      <p:sp>
        <p:nvSpPr>
          <p:cNvPr id="228" name="Google Shape;228;p22"/>
          <p:cNvSpPr txBox="1"/>
          <p:nvPr/>
        </p:nvSpPr>
        <p:spPr>
          <a:xfrm>
            <a:off x="809296" y="1013948"/>
            <a:ext cx="50811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Etapas de diseño</a:t>
            </a:r>
            <a:endParaRPr/>
          </a:p>
        </p:txBody>
      </p:sp>
      <p:grpSp>
        <p:nvGrpSpPr>
          <p:cNvPr id="229" name="Google Shape;229;p22"/>
          <p:cNvGrpSpPr/>
          <p:nvPr/>
        </p:nvGrpSpPr>
        <p:grpSpPr>
          <a:xfrm>
            <a:off x="809296" y="5349003"/>
            <a:ext cx="3535976" cy="3743514"/>
            <a:chOff x="0" y="-47625"/>
            <a:chExt cx="812700" cy="860400"/>
          </a:xfrm>
        </p:grpSpPr>
        <p:sp>
          <p:nvSpPr>
            <p:cNvPr id="230" name="Google Shape;230;p22"/>
            <p:cNvSpPr/>
            <p:nvPr/>
          </p:nvSpPr>
          <p:spPr>
            <a:xfrm>
              <a:off x="0" y="0"/>
              <a:ext cx="792024" cy="182828"/>
            </a:xfrm>
            <a:custGeom>
              <a:rect b="b" l="l" r="r" t="t"/>
              <a:pathLst>
                <a:path extrusionOk="0" h="182828" w="792024">
                  <a:moveTo>
                    <a:pt x="0" y="0"/>
                  </a:moveTo>
                  <a:lnTo>
                    <a:pt x="792024" y="0"/>
                  </a:lnTo>
                  <a:lnTo>
                    <a:pt x="792024" y="182828"/>
                  </a:lnTo>
                  <a:lnTo>
                    <a:pt x="0" y="182828"/>
                  </a:lnTo>
                  <a:close/>
                </a:path>
              </a:pathLst>
            </a:custGeom>
            <a:solidFill>
              <a:srgbClr val="336430"/>
            </a:solidFill>
            <a:ln>
              <a:noFill/>
            </a:ln>
          </p:spPr>
        </p:sp>
        <p:sp>
          <p:nvSpPr>
            <p:cNvPr id="231" name="Google Shape;231;p2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2" name="Google Shape;232;p22"/>
          <p:cNvSpPr txBox="1"/>
          <p:nvPr/>
        </p:nvSpPr>
        <p:spPr>
          <a:xfrm>
            <a:off x="882431" y="5670116"/>
            <a:ext cx="3329400" cy="4923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199">
                <a:solidFill>
                  <a:srgbClr val="EDECEC"/>
                </a:solidFill>
                <a:latin typeface="Lato"/>
                <a:ea typeface="Lato"/>
                <a:cs typeface="Lato"/>
                <a:sym typeface="Lato"/>
              </a:rPr>
              <a:t>Análisis y diseño</a:t>
            </a:r>
            <a:endParaRPr/>
          </a:p>
        </p:txBody>
      </p:sp>
      <p:sp>
        <p:nvSpPr>
          <p:cNvPr id="233" name="Google Shape;233;p22"/>
          <p:cNvSpPr txBox="1"/>
          <p:nvPr/>
        </p:nvSpPr>
        <p:spPr>
          <a:xfrm>
            <a:off x="1106272" y="6501052"/>
            <a:ext cx="28521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293D2F"/>
                </a:solidFill>
                <a:latin typeface="Lato"/>
                <a:ea typeface="Lato"/>
                <a:cs typeface="Lato"/>
                <a:sym typeface="Lato"/>
              </a:rPr>
              <a:t>Boceto</a:t>
            </a:r>
            <a:r>
              <a:rPr lang="en-US" sz="2499">
                <a:solidFill>
                  <a:srgbClr val="293D2F"/>
                </a:solidFill>
                <a:latin typeface="Lato"/>
                <a:ea typeface="Lato"/>
                <a:cs typeface="Lato"/>
                <a:sym typeface="Lato"/>
              </a:rPr>
              <a:t> de los mismos.</a:t>
            </a:r>
            <a:r>
              <a:rPr b="0" i="0" lang="en-US" sz="2499" u="none" cap="none" strike="noStrike">
                <a:solidFill>
                  <a:srgbClr val="293D2F"/>
                </a:solidFill>
                <a:latin typeface="Lato"/>
                <a:ea typeface="Lato"/>
                <a:cs typeface="Lato"/>
                <a:sym typeface="Lato"/>
              </a:rPr>
              <a:t> </a:t>
            </a:r>
            <a:endParaRPr/>
          </a:p>
        </p:txBody>
      </p:sp>
      <p:grpSp>
        <p:nvGrpSpPr>
          <p:cNvPr id="234" name="Google Shape;234;p22"/>
          <p:cNvGrpSpPr/>
          <p:nvPr/>
        </p:nvGrpSpPr>
        <p:grpSpPr>
          <a:xfrm>
            <a:off x="5671013" y="5349003"/>
            <a:ext cx="3536420" cy="3743626"/>
            <a:chOff x="0" y="-47625"/>
            <a:chExt cx="812800" cy="860425"/>
          </a:xfrm>
        </p:grpSpPr>
        <p:sp>
          <p:nvSpPr>
            <p:cNvPr id="235" name="Google Shape;235;p22"/>
            <p:cNvSpPr/>
            <p:nvPr/>
          </p:nvSpPr>
          <p:spPr>
            <a:xfrm>
              <a:off x="0" y="0"/>
              <a:ext cx="792024" cy="182828"/>
            </a:xfrm>
            <a:custGeom>
              <a:rect b="b" l="l" r="r" t="t"/>
              <a:pathLst>
                <a:path extrusionOk="0" h="182828" w="792024">
                  <a:moveTo>
                    <a:pt x="0" y="0"/>
                  </a:moveTo>
                  <a:lnTo>
                    <a:pt x="792024" y="0"/>
                  </a:lnTo>
                  <a:lnTo>
                    <a:pt x="792024" y="182828"/>
                  </a:lnTo>
                  <a:lnTo>
                    <a:pt x="0" y="182828"/>
                  </a:lnTo>
                  <a:close/>
                </a:path>
              </a:pathLst>
            </a:custGeom>
            <a:solidFill>
              <a:srgbClr val="336430"/>
            </a:solidFill>
            <a:ln>
              <a:noFill/>
            </a:ln>
          </p:spPr>
        </p:sp>
        <p:sp>
          <p:nvSpPr>
            <p:cNvPr id="236" name="Google Shape;236;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7" name="Google Shape;237;p22"/>
          <p:cNvSpPr txBox="1"/>
          <p:nvPr/>
        </p:nvSpPr>
        <p:spPr>
          <a:xfrm>
            <a:off x="5604225" y="5669500"/>
            <a:ext cx="3536100" cy="4923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199">
                <a:solidFill>
                  <a:srgbClr val="EDECEC"/>
                </a:solidFill>
                <a:latin typeface="Lato"/>
                <a:ea typeface="Lato"/>
                <a:cs typeface="Lato"/>
                <a:sym typeface="Lato"/>
              </a:rPr>
              <a:t>Modelo de objeto</a:t>
            </a:r>
            <a:endParaRPr/>
          </a:p>
        </p:txBody>
      </p:sp>
      <p:sp>
        <p:nvSpPr>
          <p:cNvPr id="238" name="Google Shape;238;p22"/>
          <p:cNvSpPr txBox="1"/>
          <p:nvPr/>
        </p:nvSpPr>
        <p:spPr>
          <a:xfrm>
            <a:off x="5967989" y="6501052"/>
            <a:ext cx="28521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293D2F"/>
                </a:solidFill>
                <a:latin typeface="Lato"/>
                <a:ea typeface="Lato"/>
                <a:cs typeface="Lato"/>
                <a:sym typeface="Lato"/>
              </a:rPr>
              <a:t>Definición</a:t>
            </a:r>
            <a:r>
              <a:rPr lang="en-US" sz="2499">
                <a:solidFill>
                  <a:srgbClr val="293D2F"/>
                </a:solidFill>
                <a:latin typeface="Lato"/>
                <a:ea typeface="Lato"/>
                <a:cs typeface="Lato"/>
                <a:sym typeface="Lato"/>
              </a:rPr>
              <a:t> de los mismos</a:t>
            </a:r>
            <a:r>
              <a:rPr b="0" i="0" lang="en-US" sz="2499" u="none" cap="none" strike="noStrike">
                <a:solidFill>
                  <a:srgbClr val="293D2F"/>
                </a:solidFill>
                <a:latin typeface="Lato"/>
                <a:ea typeface="Lato"/>
                <a:cs typeface="Lato"/>
                <a:sym typeface="Lato"/>
              </a:rPr>
              <a:t>. </a:t>
            </a:r>
            <a:endParaRPr/>
          </a:p>
        </p:txBody>
      </p:sp>
      <p:grpSp>
        <p:nvGrpSpPr>
          <p:cNvPr id="239" name="Google Shape;239;p22"/>
          <p:cNvGrpSpPr/>
          <p:nvPr/>
        </p:nvGrpSpPr>
        <p:grpSpPr>
          <a:xfrm>
            <a:off x="10532731" y="5349003"/>
            <a:ext cx="3536420" cy="3743626"/>
            <a:chOff x="0" y="-47625"/>
            <a:chExt cx="812800" cy="860425"/>
          </a:xfrm>
        </p:grpSpPr>
        <p:sp>
          <p:nvSpPr>
            <p:cNvPr id="240" name="Google Shape;240;p22"/>
            <p:cNvSpPr/>
            <p:nvPr/>
          </p:nvSpPr>
          <p:spPr>
            <a:xfrm>
              <a:off x="0" y="0"/>
              <a:ext cx="792024" cy="182828"/>
            </a:xfrm>
            <a:custGeom>
              <a:rect b="b" l="l" r="r" t="t"/>
              <a:pathLst>
                <a:path extrusionOk="0" h="182828" w="792024">
                  <a:moveTo>
                    <a:pt x="0" y="0"/>
                  </a:moveTo>
                  <a:lnTo>
                    <a:pt x="792024" y="0"/>
                  </a:lnTo>
                  <a:lnTo>
                    <a:pt x="792024" y="182828"/>
                  </a:lnTo>
                  <a:lnTo>
                    <a:pt x="0" y="182828"/>
                  </a:lnTo>
                  <a:close/>
                </a:path>
              </a:pathLst>
            </a:custGeom>
            <a:solidFill>
              <a:srgbClr val="336430"/>
            </a:solidFill>
            <a:ln>
              <a:noFill/>
            </a:ln>
          </p:spPr>
        </p:sp>
        <p:sp>
          <p:nvSpPr>
            <p:cNvPr id="241" name="Google Shape;241;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2" name="Google Shape;242;p22"/>
          <p:cNvSpPr txBox="1"/>
          <p:nvPr/>
        </p:nvSpPr>
        <p:spPr>
          <a:xfrm>
            <a:off x="10605865" y="5670116"/>
            <a:ext cx="3329400" cy="4923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199">
                <a:solidFill>
                  <a:srgbClr val="EDECEC"/>
                </a:solidFill>
                <a:latin typeface="Lato"/>
                <a:ea typeface="Lato"/>
                <a:cs typeface="Lato"/>
                <a:sym typeface="Lato"/>
              </a:rPr>
              <a:t>Persistencia</a:t>
            </a:r>
            <a:endParaRPr/>
          </a:p>
        </p:txBody>
      </p:sp>
      <p:sp>
        <p:nvSpPr>
          <p:cNvPr id="243" name="Google Shape;243;p22"/>
          <p:cNvSpPr txBox="1"/>
          <p:nvPr/>
        </p:nvSpPr>
        <p:spPr>
          <a:xfrm>
            <a:off x="10829706" y="6501052"/>
            <a:ext cx="28521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293D2F"/>
                </a:solidFill>
                <a:latin typeface="Lato"/>
                <a:ea typeface="Lato"/>
                <a:cs typeface="Lato"/>
                <a:sym typeface="Lato"/>
              </a:rPr>
              <a:t>Desarrollo de la capa.</a:t>
            </a:r>
            <a:endParaRPr/>
          </a:p>
        </p:txBody>
      </p:sp>
      <p:grpSp>
        <p:nvGrpSpPr>
          <p:cNvPr id="244" name="Google Shape;244;p22"/>
          <p:cNvGrpSpPr/>
          <p:nvPr/>
        </p:nvGrpSpPr>
        <p:grpSpPr>
          <a:xfrm>
            <a:off x="3238596" y="7725766"/>
            <a:ext cx="3536412" cy="3743623"/>
            <a:chOff x="0" y="-47625"/>
            <a:chExt cx="812800" cy="860425"/>
          </a:xfrm>
        </p:grpSpPr>
        <p:sp>
          <p:nvSpPr>
            <p:cNvPr id="245" name="Google Shape;245;p22"/>
            <p:cNvSpPr/>
            <p:nvPr/>
          </p:nvSpPr>
          <p:spPr>
            <a:xfrm>
              <a:off x="0" y="0"/>
              <a:ext cx="792024" cy="182828"/>
            </a:xfrm>
            <a:custGeom>
              <a:rect b="b" l="l" r="r" t="t"/>
              <a:pathLst>
                <a:path extrusionOk="0" h="182828" w="792024">
                  <a:moveTo>
                    <a:pt x="0" y="0"/>
                  </a:moveTo>
                  <a:lnTo>
                    <a:pt x="792024" y="0"/>
                  </a:lnTo>
                  <a:lnTo>
                    <a:pt x="792024" y="182828"/>
                  </a:lnTo>
                  <a:lnTo>
                    <a:pt x="0" y="182828"/>
                  </a:lnTo>
                  <a:close/>
                </a:path>
              </a:pathLst>
            </a:custGeom>
            <a:solidFill>
              <a:srgbClr val="336430"/>
            </a:solidFill>
            <a:ln>
              <a:noFill/>
            </a:ln>
          </p:spPr>
        </p:sp>
        <p:sp>
          <p:nvSpPr>
            <p:cNvPr id="246" name="Google Shape;246;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7" name="Google Shape;247;p22"/>
          <p:cNvSpPr txBox="1"/>
          <p:nvPr/>
        </p:nvSpPr>
        <p:spPr>
          <a:xfrm>
            <a:off x="3311731" y="8046879"/>
            <a:ext cx="3329400" cy="4923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199">
                <a:solidFill>
                  <a:srgbClr val="EDECEC"/>
                </a:solidFill>
                <a:latin typeface="Lato"/>
                <a:ea typeface="Lato"/>
                <a:cs typeface="Lato"/>
                <a:sym typeface="Lato"/>
              </a:rPr>
              <a:t>API REST</a:t>
            </a:r>
            <a:endParaRPr/>
          </a:p>
        </p:txBody>
      </p:sp>
      <p:sp>
        <p:nvSpPr>
          <p:cNvPr id="248" name="Google Shape;248;p22"/>
          <p:cNvSpPr txBox="1"/>
          <p:nvPr/>
        </p:nvSpPr>
        <p:spPr>
          <a:xfrm>
            <a:off x="3535572" y="8877815"/>
            <a:ext cx="28521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293D2F"/>
                </a:solidFill>
                <a:latin typeface="Lato"/>
                <a:ea typeface="Lato"/>
                <a:cs typeface="Lato"/>
                <a:sym typeface="Lato"/>
              </a:rPr>
              <a:t>Desarrollo de la capa de servicios.</a:t>
            </a:r>
            <a:endParaRPr/>
          </a:p>
        </p:txBody>
      </p:sp>
      <p:grpSp>
        <p:nvGrpSpPr>
          <p:cNvPr id="249" name="Google Shape;249;p22"/>
          <p:cNvGrpSpPr/>
          <p:nvPr/>
        </p:nvGrpSpPr>
        <p:grpSpPr>
          <a:xfrm>
            <a:off x="8132005" y="7725766"/>
            <a:ext cx="3536420" cy="3743626"/>
            <a:chOff x="0" y="-47625"/>
            <a:chExt cx="812800" cy="860425"/>
          </a:xfrm>
        </p:grpSpPr>
        <p:sp>
          <p:nvSpPr>
            <p:cNvPr id="250" name="Google Shape;250;p22"/>
            <p:cNvSpPr/>
            <p:nvPr/>
          </p:nvSpPr>
          <p:spPr>
            <a:xfrm>
              <a:off x="0" y="0"/>
              <a:ext cx="792024" cy="182828"/>
            </a:xfrm>
            <a:custGeom>
              <a:rect b="b" l="l" r="r" t="t"/>
              <a:pathLst>
                <a:path extrusionOk="0" h="182828" w="792024">
                  <a:moveTo>
                    <a:pt x="0" y="0"/>
                  </a:moveTo>
                  <a:lnTo>
                    <a:pt x="792024" y="0"/>
                  </a:lnTo>
                  <a:lnTo>
                    <a:pt x="792024" y="182828"/>
                  </a:lnTo>
                  <a:lnTo>
                    <a:pt x="0" y="182828"/>
                  </a:lnTo>
                  <a:close/>
                </a:path>
              </a:pathLst>
            </a:custGeom>
            <a:solidFill>
              <a:srgbClr val="336430"/>
            </a:solidFill>
            <a:ln>
              <a:noFill/>
            </a:ln>
          </p:spPr>
        </p:sp>
        <p:sp>
          <p:nvSpPr>
            <p:cNvPr id="251" name="Google Shape;251;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22"/>
          <p:cNvSpPr txBox="1"/>
          <p:nvPr/>
        </p:nvSpPr>
        <p:spPr>
          <a:xfrm>
            <a:off x="8171265" y="8062304"/>
            <a:ext cx="3329400" cy="4308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2799">
                <a:solidFill>
                  <a:srgbClr val="EDECEC"/>
                </a:solidFill>
                <a:latin typeface="Lato"/>
                <a:ea typeface="Lato"/>
                <a:cs typeface="Lato"/>
                <a:sym typeface="Lato"/>
              </a:rPr>
              <a:t>Interfaz de Usuario</a:t>
            </a:r>
            <a:endParaRPr sz="1000"/>
          </a:p>
        </p:txBody>
      </p:sp>
      <p:sp>
        <p:nvSpPr>
          <p:cNvPr id="253" name="Google Shape;253;p22"/>
          <p:cNvSpPr txBox="1"/>
          <p:nvPr/>
        </p:nvSpPr>
        <p:spPr>
          <a:xfrm>
            <a:off x="8428981" y="8877815"/>
            <a:ext cx="28521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293D2F"/>
                </a:solidFill>
                <a:latin typeface="Lato"/>
                <a:ea typeface="Lato"/>
                <a:cs typeface="Lato"/>
                <a:sym typeface="Lato"/>
              </a:rPr>
              <a:t>Desarrollo de la capa e </a:t>
            </a:r>
            <a:r>
              <a:rPr lang="en-US" sz="2499">
                <a:solidFill>
                  <a:srgbClr val="293D2F"/>
                </a:solidFill>
                <a:latin typeface="Lato"/>
                <a:ea typeface="Lato"/>
                <a:cs typeface="Lato"/>
                <a:sym typeface="Lato"/>
              </a:rPr>
              <a:t>integración.</a:t>
            </a:r>
            <a:endParaRPr/>
          </a:p>
        </p:txBody>
      </p:sp>
      <p:grpSp>
        <p:nvGrpSpPr>
          <p:cNvPr id="254" name="Google Shape;254;p22"/>
          <p:cNvGrpSpPr/>
          <p:nvPr/>
        </p:nvGrpSpPr>
        <p:grpSpPr>
          <a:xfrm>
            <a:off x="12996839" y="7725766"/>
            <a:ext cx="3536420" cy="3743626"/>
            <a:chOff x="0" y="-47625"/>
            <a:chExt cx="812800" cy="860425"/>
          </a:xfrm>
        </p:grpSpPr>
        <p:sp>
          <p:nvSpPr>
            <p:cNvPr id="255" name="Google Shape;255;p22"/>
            <p:cNvSpPr/>
            <p:nvPr/>
          </p:nvSpPr>
          <p:spPr>
            <a:xfrm>
              <a:off x="0" y="0"/>
              <a:ext cx="792024" cy="182828"/>
            </a:xfrm>
            <a:custGeom>
              <a:rect b="b" l="l" r="r" t="t"/>
              <a:pathLst>
                <a:path extrusionOk="0" h="182828" w="792024">
                  <a:moveTo>
                    <a:pt x="0" y="0"/>
                  </a:moveTo>
                  <a:lnTo>
                    <a:pt x="792024" y="0"/>
                  </a:lnTo>
                  <a:lnTo>
                    <a:pt x="792024" y="182828"/>
                  </a:lnTo>
                  <a:lnTo>
                    <a:pt x="0" y="182828"/>
                  </a:lnTo>
                  <a:close/>
                </a:path>
              </a:pathLst>
            </a:custGeom>
            <a:solidFill>
              <a:srgbClr val="336430"/>
            </a:solidFill>
            <a:ln>
              <a:noFill/>
            </a:ln>
          </p:spPr>
        </p:sp>
        <p:sp>
          <p:nvSpPr>
            <p:cNvPr id="256" name="Google Shape;256;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7" name="Google Shape;257;p22"/>
          <p:cNvSpPr txBox="1"/>
          <p:nvPr/>
        </p:nvSpPr>
        <p:spPr>
          <a:xfrm>
            <a:off x="13069974" y="8046879"/>
            <a:ext cx="3329400" cy="4923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199">
                <a:solidFill>
                  <a:srgbClr val="EDECEC"/>
                </a:solidFill>
                <a:latin typeface="Lato"/>
                <a:ea typeface="Lato"/>
                <a:cs typeface="Lato"/>
                <a:sym typeface="Lato"/>
              </a:rPr>
              <a:t>Sistema completo</a:t>
            </a:r>
            <a:endParaRPr/>
          </a:p>
        </p:txBody>
      </p:sp>
      <p:sp>
        <p:nvSpPr>
          <p:cNvPr id="258" name="Google Shape;258;p22"/>
          <p:cNvSpPr txBox="1"/>
          <p:nvPr/>
        </p:nvSpPr>
        <p:spPr>
          <a:xfrm>
            <a:off x="13293815" y="8877815"/>
            <a:ext cx="28521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293D2F"/>
                </a:solidFill>
                <a:latin typeface="Lato"/>
                <a:ea typeface="Lato"/>
                <a:cs typeface="Lato"/>
                <a:sym typeface="Lato"/>
              </a:rPr>
              <a:t>Desarrollo del sistema terminado.</a:t>
            </a:r>
            <a:endParaRPr/>
          </a:p>
        </p:txBody>
      </p:sp>
      <p:cxnSp>
        <p:nvCxnSpPr>
          <p:cNvPr id="259" name="Google Shape;259;p22"/>
          <p:cNvCxnSpPr/>
          <p:nvPr/>
        </p:nvCxnSpPr>
        <p:spPr>
          <a:xfrm flipH="1" rot="10800000">
            <a:off x="9114033" y="5949807"/>
            <a:ext cx="1418586" cy="8283"/>
          </a:xfrm>
          <a:prstGeom prst="straightConnector1">
            <a:avLst/>
          </a:prstGeom>
          <a:noFill/>
          <a:ln cap="flat" cmpd="sng" w="38100">
            <a:solidFill>
              <a:srgbClr val="336430"/>
            </a:solidFill>
            <a:prstDash val="solid"/>
            <a:round/>
            <a:headEnd len="sm" w="sm" type="none"/>
            <a:tailEnd len="med" w="med" type="triangle"/>
          </a:ln>
        </p:spPr>
      </p:cxnSp>
      <p:cxnSp>
        <p:nvCxnSpPr>
          <p:cNvPr id="260" name="Google Shape;260;p22"/>
          <p:cNvCxnSpPr/>
          <p:nvPr/>
        </p:nvCxnSpPr>
        <p:spPr>
          <a:xfrm flipH="1" rot="10800000">
            <a:off x="13978865" y="5930757"/>
            <a:ext cx="4309135" cy="4141"/>
          </a:xfrm>
          <a:prstGeom prst="straightConnector1">
            <a:avLst/>
          </a:prstGeom>
          <a:noFill/>
          <a:ln cap="flat" cmpd="sng" w="38100">
            <a:solidFill>
              <a:srgbClr val="336430"/>
            </a:solidFill>
            <a:prstDash val="solid"/>
            <a:round/>
            <a:headEnd len="sm" w="sm" type="none"/>
            <a:tailEnd len="sm" w="sm" type="none"/>
          </a:ln>
        </p:spPr>
      </p:cxnSp>
      <p:cxnSp>
        <p:nvCxnSpPr>
          <p:cNvPr id="261" name="Google Shape;261;p22"/>
          <p:cNvCxnSpPr/>
          <p:nvPr/>
        </p:nvCxnSpPr>
        <p:spPr>
          <a:xfrm flipH="1" rot="10800000">
            <a:off x="6675208" y="8349761"/>
            <a:ext cx="1418586" cy="8283"/>
          </a:xfrm>
          <a:prstGeom prst="straightConnector1">
            <a:avLst/>
          </a:prstGeom>
          <a:noFill/>
          <a:ln cap="flat" cmpd="sng" w="38100">
            <a:solidFill>
              <a:srgbClr val="336430"/>
            </a:solidFill>
            <a:prstDash val="solid"/>
            <a:round/>
            <a:headEnd len="sm" w="sm" type="none"/>
            <a:tailEnd len="med" w="med" type="triangle"/>
          </a:ln>
        </p:spPr>
      </p:cxnSp>
      <p:cxnSp>
        <p:nvCxnSpPr>
          <p:cNvPr id="262" name="Google Shape;262;p22"/>
          <p:cNvCxnSpPr/>
          <p:nvPr/>
        </p:nvCxnSpPr>
        <p:spPr>
          <a:xfrm flipH="1" rot="10800000">
            <a:off x="11578142" y="8330711"/>
            <a:ext cx="1418586" cy="8283"/>
          </a:xfrm>
          <a:prstGeom prst="straightConnector1">
            <a:avLst/>
          </a:prstGeom>
          <a:noFill/>
          <a:ln cap="flat" cmpd="sng" w="38100">
            <a:solidFill>
              <a:srgbClr val="33643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266" name="Shape 266"/>
        <p:cNvGrpSpPr/>
        <p:nvPr/>
      </p:nvGrpSpPr>
      <p:grpSpPr>
        <a:xfrm>
          <a:off x="0" y="0"/>
          <a:ext cx="0" cy="0"/>
          <a:chOff x="0" y="0"/>
          <a:chExt cx="0" cy="0"/>
        </a:xfrm>
      </p:grpSpPr>
      <p:pic>
        <p:nvPicPr>
          <p:cNvPr id="267" name="Google Shape;267;p23"/>
          <p:cNvPicPr preferRelativeResize="0"/>
          <p:nvPr/>
        </p:nvPicPr>
        <p:blipFill rotWithShape="1">
          <a:blip r:embed="rId3">
            <a:alphaModFix amt="19999"/>
          </a:blip>
          <a:srcRect b="0" l="0" r="0" t="0"/>
          <a:stretch/>
        </p:blipFill>
        <p:spPr>
          <a:xfrm>
            <a:off x="11552609" y="-788026"/>
            <a:ext cx="12646292" cy="11555549"/>
          </a:xfrm>
          <a:prstGeom prst="rect">
            <a:avLst/>
          </a:prstGeom>
          <a:noFill/>
          <a:ln>
            <a:noFill/>
          </a:ln>
        </p:spPr>
      </p:pic>
      <p:sp>
        <p:nvSpPr>
          <p:cNvPr id="268" name="Google Shape;268;p23"/>
          <p:cNvSpPr txBox="1"/>
          <p:nvPr/>
        </p:nvSpPr>
        <p:spPr>
          <a:xfrm>
            <a:off x="9322963" y="4258810"/>
            <a:ext cx="5492700" cy="1461900"/>
          </a:xfrm>
          <a:prstGeom prst="rect">
            <a:avLst/>
          </a:prstGeom>
          <a:noFill/>
          <a:ln>
            <a:noFill/>
          </a:ln>
        </p:spPr>
        <p:txBody>
          <a:bodyPr anchorCtr="0" anchor="t" bIns="0" lIns="0" spcFirstLastPara="1" rIns="0" wrap="square" tIns="0">
            <a:spAutoFit/>
          </a:bodyPr>
          <a:lstStyle/>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PRIMERA ETAPA.</a:t>
            </a:r>
            <a:endParaRPr/>
          </a:p>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PALABRAS CLAVES: FUNCIONALIDADES, VISTAS.</a:t>
            </a:r>
            <a:endParaRPr/>
          </a:p>
        </p:txBody>
      </p:sp>
      <p:sp>
        <p:nvSpPr>
          <p:cNvPr id="269" name="Google Shape;269;p23"/>
          <p:cNvSpPr txBox="1"/>
          <p:nvPr/>
        </p:nvSpPr>
        <p:spPr>
          <a:xfrm>
            <a:off x="9435813" y="6186618"/>
            <a:ext cx="66156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3D2F"/>
                </a:solidFill>
                <a:latin typeface="Lato"/>
                <a:ea typeface="Lato"/>
                <a:cs typeface="Lato"/>
                <a:sym typeface="Lato"/>
              </a:rPr>
              <a:t>Planteo general del análisis, diseño y bocetado del sistema el cual resuelve el problema planteado.</a:t>
            </a:r>
            <a:endParaRPr/>
          </a:p>
        </p:txBody>
      </p:sp>
      <p:sp>
        <p:nvSpPr>
          <p:cNvPr id="270" name="Google Shape;270;p23"/>
          <p:cNvSpPr/>
          <p:nvPr/>
        </p:nvSpPr>
        <p:spPr>
          <a:xfrm>
            <a:off x="803696" y="4239235"/>
            <a:ext cx="7978044" cy="7979640"/>
          </a:xfrm>
          <a:custGeom>
            <a:rect b="b" l="l" r="r" t="t"/>
            <a:pathLst>
              <a:path extrusionOk="0"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1">
            <a:blip r:embed="rId4">
              <a:alphaModFix/>
            </a:blip>
            <a:stretch>
              <a:fillRect b="0" l="-50306" r="-38539" t="-621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23"/>
          <p:cNvGrpSpPr/>
          <p:nvPr/>
        </p:nvGrpSpPr>
        <p:grpSpPr>
          <a:xfrm rot="5400000">
            <a:off x="1650003" y="1222748"/>
            <a:ext cx="4622187" cy="4790802"/>
            <a:chOff x="0" y="-47625"/>
            <a:chExt cx="1217366" cy="1261775"/>
          </a:xfrm>
        </p:grpSpPr>
        <p:sp>
          <p:nvSpPr>
            <p:cNvPr id="272" name="Google Shape;272;p23"/>
            <p:cNvSpPr/>
            <p:nvPr/>
          </p:nvSpPr>
          <p:spPr>
            <a:xfrm>
              <a:off x="0" y="0"/>
              <a:ext cx="1217366" cy="1214150"/>
            </a:xfrm>
            <a:custGeom>
              <a:rect b="b" l="l" r="r" t="t"/>
              <a:pathLst>
                <a:path extrusionOk="0" h="1214150" w="1217366">
                  <a:moveTo>
                    <a:pt x="85422" y="0"/>
                  </a:moveTo>
                  <a:lnTo>
                    <a:pt x="1131944" y="0"/>
                  </a:lnTo>
                  <a:cubicBezTo>
                    <a:pt x="1154599" y="0"/>
                    <a:pt x="1176327" y="9000"/>
                    <a:pt x="1192347" y="25020"/>
                  </a:cubicBezTo>
                  <a:cubicBezTo>
                    <a:pt x="1208366" y="41039"/>
                    <a:pt x="1217366" y="62767"/>
                    <a:pt x="1217366" y="85422"/>
                  </a:cubicBezTo>
                  <a:lnTo>
                    <a:pt x="1217366" y="1128728"/>
                  </a:lnTo>
                  <a:cubicBezTo>
                    <a:pt x="1217366" y="1151383"/>
                    <a:pt x="1208366" y="1173111"/>
                    <a:pt x="1192347" y="1189130"/>
                  </a:cubicBezTo>
                  <a:cubicBezTo>
                    <a:pt x="1176327" y="1205150"/>
                    <a:pt x="1154599" y="1214150"/>
                    <a:pt x="1131944" y="1214150"/>
                  </a:cubicBezTo>
                  <a:lnTo>
                    <a:pt x="85422" y="1214150"/>
                  </a:lnTo>
                  <a:cubicBezTo>
                    <a:pt x="62767" y="1214150"/>
                    <a:pt x="41039" y="1205150"/>
                    <a:pt x="25020" y="1189130"/>
                  </a:cubicBezTo>
                  <a:cubicBezTo>
                    <a:pt x="9000" y="1173111"/>
                    <a:pt x="0" y="1151383"/>
                    <a:pt x="0" y="1128728"/>
                  </a:cubicBezTo>
                  <a:lnTo>
                    <a:pt x="0" y="85422"/>
                  </a:lnTo>
                  <a:cubicBezTo>
                    <a:pt x="0" y="62767"/>
                    <a:pt x="9000" y="41039"/>
                    <a:pt x="25020" y="25020"/>
                  </a:cubicBezTo>
                  <a:cubicBezTo>
                    <a:pt x="41039" y="9000"/>
                    <a:pt x="62767" y="0"/>
                    <a:pt x="85422"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4" name="Google Shape;274;p23"/>
          <p:cNvSpPr txBox="1"/>
          <p:nvPr/>
        </p:nvSpPr>
        <p:spPr>
          <a:xfrm>
            <a:off x="1960874" y="1540211"/>
            <a:ext cx="3819600" cy="415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Análisis</a:t>
            </a:r>
            <a:r>
              <a:rPr lang="en-US" sz="9000">
                <a:solidFill>
                  <a:srgbClr val="293D2F"/>
                </a:solidFill>
                <a:latin typeface="Francois One"/>
                <a:ea typeface="Francois One"/>
                <a:cs typeface="Francois One"/>
                <a:sym typeface="Francois One"/>
              </a:rPr>
              <a:t> y diseño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278" name="Shape 278"/>
        <p:cNvGrpSpPr/>
        <p:nvPr/>
      </p:nvGrpSpPr>
      <p:grpSpPr>
        <a:xfrm>
          <a:off x="0" y="0"/>
          <a:ext cx="0" cy="0"/>
          <a:chOff x="0" y="0"/>
          <a:chExt cx="0" cy="0"/>
        </a:xfrm>
      </p:grpSpPr>
      <p:grpSp>
        <p:nvGrpSpPr>
          <p:cNvPr id="279" name="Google Shape;279;p24"/>
          <p:cNvGrpSpPr/>
          <p:nvPr/>
        </p:nvGrpSpPr>
        <p:grpSpPr>
          <a:xfrm>
            <a:off x="-2929743" y="-180827"/>
            <a:ext cx="5353743" cy="10467894"/>
            <a:chOff x="0" y="-47625"/>
            <a:chExt cx="1410030" cy="2756958"/>
          </a:xfrm>
        </p:grpSpPr>
        <p:sp>
          <p:nvSpPr>
            <p:cNvPr id="280" name="Google Shape;280;p24"/>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 name="Google Shape;282;p24"/>
          <p:cNvSpPr txBox="1"/>
          <p:nvPr/>
        </p:nvSpPr>
        <p:spPr>
          <a:xfrm>
            <a:off x="3966343" y="604418"/>
            <a:ext cx="103554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Esquema del sistema</a:t>
            </a:r>
            <a:endParaRPr/>
          </a:p>
        </p:txBody>
      </p:sp>
      <p:grpSp>
        <p:nvGrpSpPr>
          <p:cNvPr id="283" name="Google Shape;283;p24"/>
          <p:cNvGrpSpPr/>
          <p:nvPr/>
        </p:nvGrpSpPr>
        <p:grpSpPr>
          <a:xfrm>
            <a:off x="15864034" y="-180827"/>
            <a:ext cx="5353743" cy="10467894"/>
            <a:chOff x="0" y="-47625"/>
            <a:chExt cx="1410030" cy="2756958"/>
          </a:xfrm>
        </p:grpSpPr>
        <p:sp>
          <p:nvSpPr>
            <p:cNvPr id="284" name="Google Shape;284;p24"/>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86" name="Google Shape;286;p24"/>
          <p:cNvPicPr preferRelativeResize="0"/>
          <p:nvPr/>
        </p:nvPicPr>
        <p:blipFill rotWithShape="1">
          <a:blip r:embed="rId3">
            <a:alphaModFix amt="20000"/>
          </a:blip>
          <a:srcRect b="0" l="0" r="0" t="0"/>
          <a:stretch/>
        </p:blipFill>
        <p:spPr>
          <a:xfrm rot="699582">
            <a:off x="-1830145" y="6197092"/>
            <a:ext cx="5357116" cy="4895064"/>
          </a:xfrm>
          <a:prstGeom prst="rect">
            <a:avLst/>
          </a:prstGeom>
          <a:noFill/>
          <a:ln>
            <a:noFill/>
          </a:ln>
        </p:spPr>
      </p:pic>
      <p:pic>
        <p:nvPicPr>
          <p:cNvPr id="287" name="Google Shape;287;p24"/>
          <p:cNvPicPr preferRelativeResize="0"/>
          <p:nvPr/>
        </p:nvPicPr>
        <p:blipFill rotWithShape="1">
          <a:blip r:embed="rId3">
            <a:alphaModFix amt="20000"/>
          </a:blip>
          <a:srcRect b="0" l="0" r="0" t="0"/>
          <a:stretch/>
        </p:blipFill>
        <p:spPr>
          <a:xfrm rot="-3255317">
            <a:off x="13776983" y="3477801"/>
            <a:ext cx="8078131" cy="7381391"/>
          </a:xfrm>
          <a:prstGeom prst="rect">
            <a:avLst/>
          </a:prstGeom>
          <a:noFill/>
          <a:ln>
            <a:noFill/>
          </a:ln>
        </p:spPr>
      </p:pic>
      <p:pic>
        <p:nvPicPr>
          <p:cNvPr id="288" name="Google Shape;288;p24"/>
          <p:cNvPicPr preferRelativeResize="0"/>
          <p:nvPr/>
        </p:nvPicPr>
        <p:blipFill>
          <a:blip r:embed="rId4">
            <a:alphaModFix/>
          </a:blip>
          <a:stretch>
            <a:fillRect/>
          </a:stretch>
        </p:blipFill>
        <p:spPr>
          <a:xfrm>
            <a:off x="4722450" y="2123000"/>
            <a:ext cx="8633849" cy="751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292" name="Shape 292"/>
        <p:cNvGrpSpPr/>
        <p:nvPr/>
      </p:nvGrpSpPr>
      <p:grpSpPr>
        <a:xfrm>
          <a:off x="0" y="0"/>
          <a:ext cx="0" cy="0"/>
          <a:chOff x="0" y="0"/>
          <a:chExt cx="0" cy="0"/>
        </a:xfrm>
      </p:grpSpPr>
      <p:grpSp>
        <p:nvGrpSpPr>
          <p:cNvPr id="293" name="Google Shape;293;p25"/>
          <p:cNvGrpSpPr/>
          <p:nvPr/>
        </p:nvGrpSpPr>
        <p:grpSpPr>
          <a:xfrm>
            <a:off x="-2929750" y="-180825"/>
            <a:ext cx="5160146" cy="10467894"/>
            <a:chOff x="0" y="-47625"/>
            <a:chExt cx="1410030" cy="2756958"/>
          </a:xfrm>
        </p:grpSpPr>
        <p:sp>
          <p:nvSpPr>
            <p:cNvPr id="294" name="Google Shape;294;p25"/>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6" name="Google Shape;296;p25"/>
          <p:cNvSpPr txBox="1"/>
          <p:nvPr/>
        </p:nvSpPr>
        <p:spPr>
          <a:xfrm>
            <a:off x="3966343" y="604418"/>
            <a:ext cx="103554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Inicio</a:t>
            </a:r>
            <a:endParaRPr/>
          </a:p>
        </p:txBody>
      </p:sp>
      <p:grpSp>
        <p:nvGrpSpPr>
          <p:cNvPr id="297" name="Google Shape;297;p25"/>
          <p:cNvGrpSpPr/>
          <p:nvPr/>
        </p:nvGrpSpPr>
        <p:grpSpPr>
          <a:xfrm>
            <a:off x="16620925" y="-180825"/>
            <a:ext cx="4596839" cy="10467894"/>
            <a:chOff x="0" y="-47625"/>
            <a:chExt cx="1410030" cy="2756958"/>
          </a:xfrm>
        </p:grpSpPr>
        <p:sp>
          <p:nvSpPr>
            <p:cNvPr id="298" name="Google Shape;298;p25"/>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00" name="Google Shape;300;p25"/>
          <p:cNvPicPr preferRelativeResize="0"/>
          <p:nvPr/>
        </p:nvPicPr>
        <p:blipFill rotWithShape="1">
          <a:blip r:embed="rId3">
            <a:alphaModFix amt="20000"/>
          </a:blip>
          <a:srcRect b="0" l="0" r="0" t="0"/>
          <a:stretch/>
        </p:blipFill>
        <p:spPr>
          <a:xfrm rot="699582">
            <a:off x="-3372495" y="6291117"/>
            <a:ext cx="5357116" cy="4895064"/>
          </a:xfrm>
          <a:prstGeom prst="rect">
            <a:avLst/>
          </a:prstGeom>
          <a:noFill/>
          <a:ln>
            <a:noFill/>
          </a:ln>
        </p:spPr>
      </p:pic>
      <p:pic>
        <p:nvPicPr>
          <p:cNvPr id="301" name="Google Shape;301;p25"/>
          <p:cNvPicPr preferRelativeResize="0"/>
          <p:nvPr/>
        </p:nvPicPr>
        <p:blipFill rotWithShape="1">
          <a:blip r:embed="rId3">
            <a:alphaModFix amt="20000"/>
          </a:blip>
          <a:srcRect b="0" l="0" r="0" t="0"/>
          <a:stretch/>
        </p:blipFill>
        <p:spPr>
          <a:xfrm rot="-3255317">
            <a:off x="15844558" y="3045251"/>
            <a:ext cx="8078131" cy="7381391"/>
          </a:xfrm>
          <a:prstGeom prst="rect">
            <a:avLst/>
          </a:prstGeom>
          <a:noFill/>
          <a:ln>
            <a:noFill/>
          </a:ln>
        </p:spPr>
      </p:pic>
      <p:pic>
        <p:nvPicPr>
          <p:cNvPr id="302" name="Google Shape;302;p25"/>
          <p:cNvPicPr preferRelativeResize="0"/>
          <p:nvPr/>
        </p:nvPicPr>
        <p:blipFill>
          <a:blip r:embed="rId4">
            <a:alphaModFix/>
          </a:blip>
          <a:stretch>
            <a:fillRect/>
          </a:stretch>
        </p:blipFill>
        <p:spPr>
          <a:xfrm>
            <a:off x="2540087" y="3428993"/>
            <a:ext cx="13964751" cy="55022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306" name="Shape 306"/>
        <p:cNvGrpSpPr/>
        <p:nvPr/>
      </p:nvGrpSpPr>
      <p:grpSpPr>
        <a:xfrm>
          <a:off x="0" y="0"/>
          <a:ext cx="0" cy="0"/>
          <a:chOff x="0" y="0"/>
          <a:chExt cx="0" cy="0"/>
        </a:xfrm>
      </p:grpSpPr>
      <p:grpSp>
        <p:nvGrpSpPr>
          <p:cNvPr id="307" name="Google Shape;307;p26"/>
          <p:cNvGrpSpPr/>
          <p:nvPr/>
        </p:nvGrpSpPr>
        <p:grpSpPr>
          <a:xfrm>
            <a:off x="-2929750" y="-180825"/>
            <a:ext cx="5160146" cy="10467894"/>
            <a:chOff x="0" y="-47625"/>
            <a:chExt cx="1410030" cy="2756958"/>
          </a:xfrm>
        </p:grpSpPr>
        <p:sp>
          <p:nvSpPr>
            <p:cNvPr id="308" name="Google Shape;308;p26"/>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0" name="Google Shape;310;p26"/>
          <p:cNvSpPr txBox="1"/>
          <p:nvPr/>
        </p:nvSpPr>
        <p:spPr>
          <a:xfrm>
            <a:off x="3966293" y="472768"/>
            <a:ext cx="103554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Recetas</a:t>
            </a:r>
            <a:endParaRPr/>
          </a:p>
        </p:txBody>
      </p:sp>
      <p:grpSp>
        <p:nvGrpSpPr>
          <p:cNvPr id="311" name="Google Shape;311;p26"/>
          <p:cNvGrpSpPr/>
          <p:nvPr/>
        </p:nvGrpSpPr>
        <p:grpSpPr>
          <a:xfrm>
            <a:off x="16620925" y="-180825"/>
            <a:ext cx="4596839" cy="10467894"/>
            <a:chOff x="0" y="-47625"/>
            <a:chExt cx="1410030" cy="2756958"/>
          </a:xfrm>
        </p:grpSpPr>
        <p:sp>
          <p:nvSpPr>
            <p:cNvPr id="312" name="Google Shape;312;p26"/>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14" name="Google Shape;314;p26"/>
          <p:cNvPicPr preferRelativeResize="0"/>
          <p:nvPr/>
        </p:nvPicPr>
        <p:blipFill rotWithShape="1">
          <a:blip r:embed="rId3">
            <a:alphaModFix amt="20000"/>
          </a:blip>
          <a:srcRect b="0" l="0" r="0" t="0"/>
          <a:stretch/>
        </p:blipFill>
        <p:spPr>
          <a:xfrm rot="699582">
            <a:off x="-3372495" y="6291117"/>
            <a:ext cx="5357116" cy="4895064"/>
          </a:xfrm>
          <a:prstGeom prst="rect">
            <a:avLst/>
          </a:prstGeom>
          <a:noFill/>
          <a:ln>
            <a:noFill/>
          </a:ln>
        </p:spPr>
      </p:pic>
      <p:pic>
        <p:nvPicPr>
          <p:cNvPr id="315" name="Google Shape;315;p26"/>
          <p:cNvPicPr preferRelativeResize="0"/>
          <p:nvPr/>
        </p:nvPicPr>
        <p:blipFill rotWithShape="1">
          <a:blip r:embed="rId3">
            <a:alphaModFix amt="20000"/>
          </a:blip>
          <a:srcRect b="0" l="0" r="0" t="0"/>
          <a:stretch/>
        </p:blipFill>
        <p:spPr>
          <a:xfrm rot="-3255317">
            <a:off x="15844558" y="3045251"/>
            <a:ext cx="8078131" cy="7381391"/>
          </a:xfrm>
          <a:prstGeom prst="rect">
            <a:avLst/>
          </a:prstGeom>
          <a:noFill/>
          <a:ln>
            <a:noFill/>
          </a:ln>
        </p:spPr>
      </p:pic>
      <p:pic>
        <p:nvPicPr>
          <p:cNvPr id="316" name="Google Shape;316;p26"/>
          <p:cNvPicPr preferRelativeResize="0"/>
          <p:nvPr/>
        </p:nvPicPr>
        <p:blipFill>
          <a:blip r:embed="rId4">
            <a:alphaModFix/>
          </a:blip>
          <a:stretch>
            <a:fillRect/>
          </a:stretch>
        </p:blipFill>
        <p:spPr>
          <a:xfrm>
            <a:off x="2983254" y="1858178"/>
            <a:ext cx="12884801" cy="7921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320" name="Shape 320"/>
        <p:cNvGrpSpPr/>
        <p:nvPr/>
      </p:nvGrpSpPr>
      <p:grpSpPr>
        <a:xfrm>
          <a:off x="0" y="0"/>
          <a:ext cx="0" cy="0"/>
          <a:chOff x="0" y="0"/>
          <a:chExt cx="0" cy="0"/>
        </a:xfrm>
      </p:grpSpPr>
      <p:grpSp>
        <p:nvGrpSpPr>
          <p:cNvPr id="321" name="Google Shape;321;p27"/>
          <p:cNvGrpSpPr/>
          <p:nvPr/>
        </p:nvGrpSpPr>
        <p:grpSpPr>
          <a:xfrm>
            <a:off x="-2929750" y="-180825"/>
            <a:ext cx="5160146" cy="10467894"/>
            <a:chOff x="0" y="-47625"/>
            <a:chExt cx="1410030" cy="2756958"/>
          </a:xfrm>
        </p:grpSpPr>
        <p:sp>
          <p:nvSpPr>
            <p:cNvPr id="322" name="Google Shape;322;p27"/>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4" name="Google Shape;324;p27"/>
          <p:cNvSpPr txBox="1"/>
          <p:nvPr/>
        </p:nvSpPr>
        <p:spPr>
          <a:xfrm>
            <a:off x="3966293" y="228293"/>
            <a:ext cx="103554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Stock</a:t>
            </a:r>
            <a:endParaRPr/>
          </a:p>
        </p:txBody>
      </p:sp>
      <p:grpSp>
        <p:nvGrpSpPr>
          <p:cNvPr id="325" name="Google Shape;325;p27"/>
          <p:cNvGrpSpPr/>
          <p:nvPr/>
        </p:nvGrpSpPr>
        <p:grpSpPr>
          <a:xfrm>
            <a:off x="16620925" y="-180825"/>
            <a:ext cx="4596839" cy="10467894"/>
            <a:chOff x="0" y="-47625"/>
            <a:chExt cx="1410030" cy="2756958"/>
          </a:xfrm>
        </p:grpSpPr>
        <p:sp>
          <p:nvSpPr>
            <p:cNvPr id="326" name="Google Shape;326;p27"/>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28" name="Google Shape;328;p27"/>
          <p:cNvPicPr preferRelativeResize="0"/>
          <p:nvPr/>
        </p:nvPicPr>
        <p:blipFill rotWithShape="1">
          <a:blip r:embed="rId3">
            <a:alphaModFix amt="20000"/>
          </a:blip>
          <a:srcRect b="0" l="0" r="0" t="0"/>
          <a:stretch/>
        </p:blipFill>
        <p:spPr>
          <a:xfrm rot="699582">
            <a:off x="-3372495" y="6291117"/>
            <a:ext cx="5357116" cy="4895064"/>
          </a:xfrm>
          <a:prstGeom prst="rect">
            <a:avLst/>
          </a:prstGeom>
          <a:noFill/>
          <a:ln>
            <a:noFill/>
          </a:ln>
        </p:spPr>
      </p:pic>
      <p:pic>
        <p:nvPicPr>
          <p:cNvPr id="329" name="Google Shape;329;p27"/>
          <p:cNvPicPr preferRelativeResize="0"/>
          <p:nvPr/>
        </p:nvPicPr>
        <p:blipFill rotWithShape="1">
          <a:blip r:embed="rId3">
            <a:alphaModFix amt="20000"/>
          </a:blip>
          <a:srcRect b="0" l="0" r="0" t="0"/>
          <a:stretch/>
        </p:blipFill>
        <p:spPr>
          <a:xfrm rot="-3255317">
            <a:off x="15844558" y="3045251"/>
            <a:ext cx="8078131" cy="7381391"/>
          </a:xfrm>
          <a:prstGeom prst="rect">
            <a:avLst/>
          </a:prstGeom>
          <a:noFill/>
          <a:ln>
            <a:noFill/>
          </a:ln>
        </p:spPr>
      </p:pic>
      <p:pic>
        <p:nvPicPr>
          <p:cNvPr id="330" name="Google Shape;330;p27"/>
          <p:cNvPicPr preferRelativeResize="0"/>
          <p:nvPr/>
        </p:nvPicPr>
        <p:blipFill>
          <a:blip r:embed="rId4">
            <a:alphaModFix/>
          </a:blip>
          <a:stretch>
            <a:fillRect/>
          </a:stretch>
        </p:blipFill>
        <p:spPr>
          <a:xfrm>
            <a:off x="2424000" y="1510306"/>
            <a:ext cx="13939663" cy="77916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334" name="Shape 334"/>
        <p:cNvGrpSpPr/>
        <p:nvPr/>
      </p:nvGrpSpPr>
      <p:grpSpPr>
        <a:xfrm>
          <a:off x="0" y="0"/>
          <a:ext cx="0" cy="0"/>
          <a:chOff x="0" y="0"/>
          <a:chExt cx="0" cy="0"/>
        </a:xfrm>
      </p:grpSpPr>
      <p:grpSp>
        <p:nvGrpSpPr>
          <p:cNvPr id="335" name="Google Shape;335;p28"/>
          <p:cNvGrpSpPr/>
          <p:nvPr/>
        </p:nvGrpSpPr>
        <p:grpSpPr>
          <a:xfrm>
            <a:off x="-2929750" y="-180825"/>
            <a:ext cx="5160146" cy="10467894"/>
            <a:chOff x="0" y="-47625"/>
            <a:chExt cx="1410030" cy="2756958"/>
          </a:xfrm>
        </p:grpSpPr>
        <p:sp>
          <p:nvSpPr>
            <p:cNvPr id="336" name="Google Shape;336;p28"/>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8" name="Google Shape;338;p28"/>
          <p:cNvSpPr txBox="1"/>
          <p:nvPr/>
        </p:nvSpPr>
        <p:spPr>
          <a:xfrm>
            <a:off x="3966293" y="134268"/>
            <a:ext cx="103554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Stock (2) y Ventas</a:t>
            </a:r>
            <a:endParaRPr/>
          </a:p>
        </p:txBody>
      </p:sp>
      <p:grpSp>
        <p:nvGrpSpPr>
          <p:cNvPr id="339" name="Google Shape;339;p28"/>
          <p:cNvGrpSpPr/>
          <p:nvPr/>
        </p:nvGrpSpPr>
        <p:grpSpPr>
          <a:xfrm>
            <a:off x="16620925" y="-180825"/>
            <a:ext cx="4596839" cy="10467894"/>
            <a:chOff x="0" y="-47625"/>
            <a:chExt cx="1410030" cy="2756958"/>
          </a:xfrm>
        </p:grpSpPr>
        <p:sp>
          <p:nvSpPr>
            <p:cNvPr id="340" name="Google Shape;340;p28"/>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42" name="Google Shape;342;p28"/>
          <p:cNvPicPr preferRelativeResize="0"/>
          <p:nvPr/>
        </p:nvPicPr>
        <p:blipFill rotWithShape="1">
          <a:blip r:embed="rId3">
            <a:alphaModFix amt="20000"/>
          </a:blip>
          <a:srcRect b="0" l="0" r="0" t="0"/>
          <a:stretch/>
        </p:blipFill>
        <p:spPr>
          <a:xfrm rot="699582">
            <a:off x="-3372495" y="6291117"/>
            <a:ext cx="5357116" cy="4895064"/>
          </a:xfrm>
          <a:prstGeom prst="rect">
            <a:avLst/>
          </a:prstGeom>
          <a:noFill/>
          <a:ln>
            <a:noFill/>
          </a:ln>
        </p:spPr>
      </p:pic>
      <p:pic>
        <p:nvPicPr>
          <p:cNvPr id="343" name="Google Shape;343;p28"/>
          <p:cNvPicPr preferRelativeResize="0"/>
          <p:nvPr/>
        </p:nvPicPr>
        <p:blipFill rotWithShape="1">
          <a:blip r:embed="rId3">
            <a:alphaModFix amt="20000"/>
          </a:blip>
          <a:srcRect b="0" l="0" r="0" t="0"/>
          <a:stretch/>
        </p:blipFill>
        <p:spPr>
          <a:xfrm rot="-3255317">
            <a:off x="15844558" y="3045251"/>
            <a:ext cx="8078131" cy="7381391"/>
          </a:xfrm>
          <a:prstGeom prst="rect">
            <a:avLst/>
          </a:prstGeom>
          <a:noFill/>
          <a:ln>
            <a:noFill/>
          </a:ln>
        </p:spPr>
      </p:pic>
      <p:pic>
        <p:nvPicPr>
          <p:cNvPr id="344" name="Google Shape;344;p28"/>
          <p:cNvPicPr preferRelativeResize="0"/>
          <p:nvPr/>
        </p:nvPicPr>
        <p:blipFill>
          <a:blip r:embed="rId4">
            <a:alphaModFix/>
          </a:blip>
          <a:stretch>
            <a:fillRect/>
          </a:stretch>
        </p:blipFill>
        <p:spPr>
          <a:xfrm>
            <a:off x="3683025" y="1519675"/>
            <a:ext cx="10921951" cy="8730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348" name="Shape 348"/>
        <p:cNvGrpSpPr/>
        <p:nvPr/>
      </p:nvGrpSpPr>
      <p:grpSpPr>
        <a:xfrm>
          <a:off x="0" y="0"/>
          <a:ext cx="0" cy="0"/>
          <a:chOff x="0" y="0"/>
          <a:chExt cx="0" cy="0"/>
        </a:xfrm>
      </p:grpSpPr>
      <p:grpSp>
        <p:nvGrpSpPr>
          <p:cNvPr id="349" name="Google Shape;349;p29"/>
          <p:cNvGrpSpPr/>
          <p:nvPr/>
        </p:nvGrpSpPr>
        <p:grpSpPr>
          <a:xfrm>
            <a:off x="-2929750" y="-180825"/>
            <a:ext cx="5160146" cy="10467894"/>
            <a:chOff x="0" y="-47625"/>
            <a:chExt cx="1410030" cy="2756958"/>
          </a:xfrm>
        </p:grpSpPr>
        <p:sp>
          <p:nvSpPr>
            <p:cNvPr id="350" name="Google Shape;350;p29"/>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2" name="Google Shape;352;p29"/>
          <p:cNvSpPr txBox="1"/>
          <p:nvPr/>
        </p:nvSpPr>
        <p:spPr>
          <a:xfrm>
            <a:off x="3966293" y="378743"/>
            <a:ext cx="103554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Actividades</a:t>
            </a:r>
            <a:endParaRPr/>
          </a:p>
        </p:txBody>
      </p:sp>
      <p:grpSp>
        <p:nvGrpSpPr>
          <p:cNvPr id="353" name="Google Shape;353;p29"/>
          <p:cNvGrpSpPr/>
          <p:nvPr/>
        </p:nvGrpSpPr>
        <p:grpSpPr>
          <a:xfrm>
            <a:off x="16620925" y="-180825"/>
            <a:ext cx="4596839" cy="10467894"/>
            <a:chOff x="0" y="-47625"/>
            <a:chExt cx="1410030" cy="2756958"/>
          </a:xfrm>
        </p:grpSpPr>
        <p:sp>
          <p:nvSpPr>
            <p:cNvPr id="354" name="Google Shape;354;p29"/>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56" name="Google Shape;356;p29"/>
          <p:cNvPicPr preferRelativeResize="0"/>
          <p:nvPr/>
        </p:nvPicPr>
        <p:blipFill rotWithShape="1">
          <a:blip r:embed="rId3">
            <a:alphaModFix amt="20000"/>
          </a:blip>
          <a:srcRect b="0" l="0" r="0" t="0"/>
          <a:stretch/>
        </p:blipFill>
        <p:spPr>
          <a:xfrm rot="699582">
            <a:off x="-3372495" y="6291117"/>
            <a:ext cx="5357116" cy="4895064"/>
          </a:xfrm>
          <a:prstGeom prst="rect">
            <a:avLst/>
          </a:prstGeom>
          <a:noFill/>
          <a:ln>
            <a:noFill/>
          </a:ln>
        </p:spPr>
      </p:pic>
      <p:pic>
        <p:nvPicPr>
          <p:cNvPr id="357" name="Google Shape;357;p29"/>
          <p:cNvPicPr preferRelativeResize="0"/>
          <p:nvPr/>
        </p:nvPicPr>
        <p:blipFill rotWithShape="1">
          <a:blip r:embed="rId3">
            <a:alphaModFix amt="20000"/>
          </a:blip>
          <a:srcRect b="0" l="0" r="0" t="0"/>
          <a:stretch/>
        </p:blipFill>
        <p:spPr>
          <a:xfrm rot="-3255317">
            <a:off x="15844558" y="3045251"/>
            <a:ext cx="8078131" cy="7381391"/>
          </a:xfrm>
          <a:prstGeom prst="rect">
            <a:avLst/>
          </a:prstGeom>
          <a:noFill/>
          <a:ln>
            <a:noFill/>
          </a:ln>
        </p:spPr>
      </p:pic>
      <p:pic>
        <p:nvPicPr>
          <p:cNvPr id="358" name="Google Shape;358;p29"/>
          <p:cNvPicPr preferRelativeResize="0"/>
          <p:nvPr/>
        </p:nvPicPr>
        <p:blipFill>
          <a:blip r:embed="rId4">
            <a:alphaModFix/>
          </a:blip>
          <a:stretch>
            <a:fillRect/>
          </a:stretch>
        </p:blipFill>
        <p:spPr>
          <a:xfrm>
            <a:off x="2409493" y="2767053"/>
            <a:ext cx="14032338" cy="47528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362" name="Shape 362"/>
        <p:cNvGrpSpPr/>
        <p:nvPr/>
      </p:nvGrpSpPr>
      <p:grpSpPr>
        <a:xfrm>
          <a:off x="0" y="0"/>
          <a:ext cx="0" cy="0"/>
          <a:chOff x="0" y="0"/>
          <a:chExt cx="0" cy="0"/>
        </a:xfrm>
      </p:grpSpPr>
      <p:grpSp>
        <p:nvGrpSpPr>
          <p:cNvPr id="363" name="Google Shape;363;p30"/>
          <p:cNvGrpSpPr/>
          <p:nvPr/>
        </p:nvGrpSpPr>
        <p:grpSpPr>
          <a:xfrm>
            <a:off x="-2929750" y="-180825"/>
            <a:ext cx="5160146" cy="10467894"/>
            <a:chOff x="0" y="-47625"/>
            <a:chExt cx="1410030" cy="2756958"/>
          </a:xfrm>
        </p:grpSpPr>
        <p:sp>
          <p:nvSpPr>
            <p:cNvPr id="364" name="Google Shape;364;p30"/>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6" name="Google Shape;366;p30"/>
          <p:cNvSpPr txBox="1"/>
          <p:nvPr/>
        </p:nvSpPr>
        <p:spPr>
          <a:xfrm>
            <a:off x="3966293" y="378743"/>
            <a:ext cx="103554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Colaboradorxs</a:t>
            </a:r>
            <a:endParaRPr/>
          </a:p>
        </p:txBody>
      </p:sp>
      <p:grpSp>
        <p:nvGrpSpPr>
          <p:cNvPr id="367" name="Google Shape;367;p30"/>
          <p:cNvGrpSpPr/>
          <p:nvPr/>
        </p:nvGrpSpPr>
        <p:grpSpPr>
          <a:xfrm>
            <a:off x="16620925" y="-180825"/>
            <a:ext cx="4596839" cy="10467894"/>
            <a:chOff x="0" y="-47625"/>
            <a:chExt cx="1410030" cy="2756958"/>
          </a:xfrm>
        </p:grpSpPr>
        <p:sp>
          <p:nvSpPr>
            <p:cNvPr id="368" name="Google Shape;368;p30"/>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70" name="Google Shape;370;p30"/>
          <p:cNvPicPr preferRelativeResize="0"/>
          <p:nvPr/>
        </p:nvPicPr>
        <p:blipFill rotWithShape="1">
          <a:blip r:embed="rId3">
            <a:alphaModFix amt="20000"/>
          </a:blip>
          <a:srcRect b="0" l="0" r="0" t="0"/>
          <a:stretch/>
        </p:blipFill>
        <p:spPr>
          <a:xfrm rot="699582">
            <a:off x="-3372495" y="6291117"/>
            <a:ext cx="5357116" cy="4895064"/>
          </a:xfrm>
          <a:prstGeom prst="rect">
            <a:avLst/>
          </a:prstGeom>
          <a:noFill/>
          <a:ln>
            <a:noFill/>
          </a:ln>
        </p:spPr>
      </p:pic>
      <p:pic>
        <p:nvPicPr>
          <p:cNvPr id="371" name="Google Shape;371;p30"/>
          <p:cNvPicPr preferRelativeResize="0"/>
          <p:nvPr/>
        </p:nvPicPr>
        <p:blipFill rotWithShape="1">
          <a:blip r:embed="rId3">
            <a:alphaModFix amt="20000"/>
          </a:blip>
          <a:srcRect b="0" l="0" r="0" t="0"/>
          <a:stretch/>
        </p:blipFill>
        <p:spPr>
          <a:xfrm rot="-3255317">
            <a:off x="15844558" y="3045251"/>
            <a:ext cx="8078131" cy="7381391"/>
          </a:xfrm>
          <a:prstGeom prst="rect">
            <a:avLst/>
          </a:prstGeom>
          <a:noFill/>
          <a:ln>
            <a:noFill/>
          </a:ln>
        </p:spPr>
      </p:pic>
      <p:pic>
        <p:nvPicPr>
          <p:cNvPr id="372" name="Google Shape;372;p30"/>
          <p:cNvPicPr preferRelativeResize="0"/>
          <p:nvPr/>
        </p:nvPicPr>
        <p:blipFill>
          <a:blip r:embed="rId4">
            <a:alphaModFix/>
          </a:blip>
          <a:stretch>
            <a:fillRect/>
          </a:stretch>
        </p:blipFill>
        <p:spPr>
          <a:xfrm>
            <a:off x="2755605" y="2006071"/>
            <a:ext cx="13340113" cy="66991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376" name="Shape 376"/>
        <p:cNvGrpSpPr/>
        <p:nvPr/>
      </p:nvGrpSpPr>
      <p:grpSpPr>
        <a:xfrm>
          <a:off x="0" y="0"/>
          <a:ext cx="0" cy="0"/>
          <a:chOff x="0" y="0"/>
          <a:chExt cx="0" cy="0"/>
        </a:xfrm>
      </p:grpSpPr>
      <p:pic>
        <p:nvPicPr>
          <p:cNvPr id="377" name="Google Shape;377;p31"/>
          <p:cNvPicPr preferRelativeResize="0"/>
          <p:nvPr/>
        </p:nvPicPr>
        <p:blipFill rotWithShape="1">
          <a:blip r:embed="rId3">
            <a:alphaModFix amt="20000"/>
          </a:blip>
          <a:srcRect b="0" l="0" r="0" t="0"/>
          <a:stretch/>
        </p:blipFill>
        <p:spPr>
          <a:xfrm rot="-2256096">
            <a:off x="11289801" y="1734647"/>
            <a:ext cx="10051202" cy="9184286"/>
          </a:xfrm>
          <a:prstGeom prst="rect">
            <a:avLst/>
          </a:prstGeom>
          <a:noFill/>
          <a:ln>
            <a:noFill/>
          </a:ln>
        </p:spPr>
      </p:pic>
      <p:grpSp>
        <p:nvGrpSpPr>
          <p:cNvPr id="378" name="Google Shape;378;p31"/>
          <p:cNvGrpSpPr/>
          <p:nvPr/>
        </p:nvGrpSpPr>
        <p:grpSpPr>
          <a:xfrm>
            <a:off x="804590" y="3117646"/>
            <a:ext cx="10357728" cy="5917315"/>
            <a:chOff x="0" y="-47625"/>
            <a:chExt cx="1287474" cy="860400"/>
          </a:xfrm>
        </p:grpSpPr>
        <p:sp>
          <p:nvSpPr>
            <p:cNvPr id="379" name="Google Shape;379;p31"/>
            <p:cNvSpPr/>
            <p:nvPr/>
          </p:nvSpPr>
          <p:spPr>
            <a:xfrm>
              <a:off x="0" y="0"/>
              <a:ext cx="1287474" cy="675965"/>
            </a:xfrm>
            <a:custGeom>
              <a:rect b="b" l="l" r="r" t="t"/>
              <a:pathLst>
                <a:path extrusionOk="0" h="675965" w="1287474">
                  <a:moveTo>
                    <a:pt x="80771" y="0"/>
                  </a:moveTo>
                  <a:lnTo>
                    <a:pt x="1206703" y="0"/>
                  </a:lnTo>
                  <a:cubicBezTo>
                    <a:pt x="1251312" y="0"/>
                    <a:pt x="1287474" y="36162"/>
                    <a:pt x="1287474" y="80771"/>
                  </a:cubicBezTo>
                  <a:lnTo>
                    <a:pt x="1287474" y="595194"/>
                  </a:lnTo>
                  <a:cubicBezTo>
                    <a:pt x="1287474" y="639803"/>
                    <a:pt x="1251312" y="675965"/>
                    <a:pt x="1206703" y="675965"/>
                  </a:cubicBezTo>
                  <a:lnTo>
                    <a:pt x="80771" y="675965"/>
                  </a:lnTo>
                  <a:cubicBezTo>
                    <a:pt x="36162" y="675965"/>
                    <a:pt x="0" y="639803"/>
                    <a:pt x="0" y="595194"/>
                  </a:cubicBezTo>
                  <a:lnTo>
                    <a:pt x="0" y="80771"/>
                  </a:lnTo>
                  <a:cubicBezTo>
                    <a:pt x="0" y="36162"/>
                    <a:pt x="36162" y="0"/>
                    <a:pt x="80771"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1" name="Google Shape;381;p31"/>
          <p:cNvSpPr txBox="1"/>
          <p:nvPr/>
        </p:nvSpPr>
        <p:spPr>
          <a:xfrm>
            <a:off x="804596" y="1028700"/>
            <a:ext cx="13567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Herramienta Utilizada</a:t>
            </a:r>
            <a:endParaRPr/>
          </a:p>
        </p:txBody>
      </p:sp>
      <p:sp>
        <p:nvSpPr>
          <p:cNvPr id="382" name="Google Shape;382;p31"/>
          <p:cNvSpPr txBox="1"/>
          <p:nvPr/>
        </p:nvSpPr>
        <p:spPr>
          <a:xfrm>
            <a:off x="1303776" y="3790680"/>
            <a:ext cx="3870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293D2F"/>
                </a:solidFill>
                <a:latin typeface="Lato"/>
                <a:ea typeface="Lato"/>
                <a:cs typeface="Lato"/>
                <a:sym typeface="Lato"/>
              </a:rPr>
              <a:t>Miro</a:t>
            </a:r>
            <a:endParaRPr/>
          </a:p>
        </p:txBody>
      </p:sp>
      <p:sp>
        <p:nvSpPr>
          <p:cNvPr id="383" name="Google Shape;383;p31"/>
          <p:cNvSpPr txBox="1"/>
          <p:nvPr/>
        </p:nvSpPr>
        <p:spPr>
          <a:xfrm>
            <a:off x="1303776" y="4472237"/>
            <a:ext cx="3870900" cy="2437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293D2F"/>
                </a:solidFill>
                <a:latin typeface="Lato"/>
                <a:ea typeface="Lato"/>
                <a:cs typeface="Lato"/>
                <a:sym typeface="Lato"/>
              </a:rPr>
              <a:t>Plataforma de colaboración digital diseñada para facilitar la comunicación en equipo remota y distribuida y la gestión de proyectos.</a:t>
            </a:r>
            <a:endParaRPr/>
          </a:p>
        </p:txBody>
      </p:sp>
      <p:sp>
        <p:nvSpPr>
          <p:cNvPr id="384" name="Google Shape;384;p31"/>
          <p:cNvSpPr txBox="1"/>
          <p:nvPr/>
        </p:nvSpPr>
        <p:spPr>
          <a:xfrm>
            <a:off x="13293246" y="7137478"/>
            <a:ext cx="3870900" cy="2154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t/>
            </a:r>
            <a:endParaRPr/>
          </a:p>
        </p:txBody>
      </p:sp>
      <p:pic>
        <p:nvPicPr>
          <p:cNvPr id="385" name="Google Shape;385;p31"/>
          <p:cNvPicPr preferRelativeResize="0"/>
          <p:nvPr/>
        </p:nvPicPr>
        <p:blipFill>
          <a:blip r:embed="rId4">
            <a:alphaModFix/>
          </a:blip>
          <a:stretch>
            <a:fillRect/>
          </a:stretch>
        </p:blipFill>
        <p:spPr>
          <a:xfrm>
            <a:off x="6666925" y="4258550"/>
            <a:ext cx="2864850" cy="2864850"/>
          </a:xfrm>
          <a:prstGeom prst="rect">
            <a:avLst/>
          </a:prstGeom>
          <a:solidFill>
            <a:srgbClr val="9EDD6C"/>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95" name="Shape 95"/>
        <p:cNvGrpSpPr/>
        <p:nvPr/>
      </p:nvGrpSpPr>
      <p:grpSpPr>
        <a:xfrm>
          <a:off x="0" y="0"/>
          <a:ext cx="0" cy="0"/>
          <a:chOff x="0" y="0"/>
          <a:chExt cx="0" cy="0"/>
        </a:xfrm>
      </p:grpSpPr>
      <p:grpSp>
        <p:nvGrpSpPr>
          <p:cNvPr id="96" name="Google Shape;96;p14"/>
          <p:cNvGrpSpPr/>
          <p:nvPr/>
        </p:nvGrpSpPr>
        <p:grpSpPr>
          <a:xfrm>
            <a:off x="1062502" y="3669407"/>
            <a:ext cx="7701344" cy="5588893"/>
            <a:chOff x="0" y="-47625"/>
            <a:chExt cx="1565821" cy="1136322"/>
          </a:xfrm>
        </p:grpSpPr>
        <p:sp>
          <p:nvSpPr>
            <p:cNvPr id="97" name="Google Shape;97;p14"/>
            <p:cNvSpPr/>
            <p:nvPr/>
          </p:nvSpPr>
          <p:spPr>
            <a:xfrm>
              <a:off x="0" y="0"/>
              <a:ext cx="1565821" cy="1088697"/>
            </a:xfrm>
            <a:custGeom>
              <a:rect b="b" l="l" r="r" t="t"/>
              <a:pathLst>
                <a:path extrusionOk="0" h="1088697" w="1565821">
                  <a:moveTo>
                    <a:pt x="51269" y="0"/>
                  </a:moveTo>
                  <a:lnTo>
                    <a:pt x="1514553" y="0"/>
                  </a:lnTo>
                  <a:cubicBezTo>
                    <a:pt x="1528150" y="0"/>
                    <a:pt x="1541191" y="5402"/>
                    <a:pt x="1550805" y="15016"/>
                  </a:cubicBezTo>
                  <a:cubicBezTo>
                    <a:pt x="1560420" y="24631"/>
                    <a:pt x="1565821" y="37671"/>
                    <a:pt x="1565821" y="51269"/>
                  </a:cubicBezTo>
                  <a:lnTo>
                    <a:pt x="1565821" y="1037428"/>
                  </a:lnTo>
                  <a:cubicBezTo>
                    <a:pt x="1565821" y="1051026"/>
                    <a:pt x="1560420" y="1064066"/>
                    <a:pt x="1550805" y="1073681"/>
                  </a:cubicBezTo>
                  <a:cubicBezTo>
                    <a:pt x="1541191" y="1083296"/>
                    <a:pt x="1528150" y="1088697"/>
                    <a:pt x="1514553" y="1088697"/>
                  </a:cubicBezTo>
                  <a:lnTo>
                    <a:pt x="51269" y="1088697"/>
                  </a:lnTo>
                  <a:cubicBezTo>
                    <a:pt x="37671" y="1088697"/>
                    <a:pt x="24631" y="1083296"/>
                    <a:pt x="15016" y="1073681"/>
                  </a:cubicBezTo>
                  <a:cubicBezTo>
                    <a:pt x="5402" y="1064066"/>
                    <a:pt x="0" y="1051026"/>
                    <a:pt x="0" y="1037428"/>
                  </a:cubicBezTo>
                  <a:lnTo>
                    <a:pt x="0" y="51269"/>
                  </a:lnTo>
                  <a:cubicBezTo>
                    <a:pt x="0" y="37671"/>
                    <a:pt x="5402" y="24631"/>
                    <a:pt x="15016" y="15016"/>
                  </a:cubicBezTo>
                  <a:cubicBezTo>
                    <a:pt x="24631" y="5402"/>
                    <a:pt x="37671" y="0"/>
                    <a:pt x="51269"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99" name="Google Shape;99;p14"/>
          <p:cNvPicPr preferRelativeResize="0"/>
          <p:nvPr/>
        </p:nvPicPr>
        <p:blipFill rotWithShape="1">
          <a:blip r:embed="rId3">
            <a:alphaModFix/>
          </a:blip>
          <a:srcRect b="28906" l="0" r="0" t="28906"/>
          <a:stretch/>
        </p:blipFill>
        <p:spPr>
          <a:xfrm>
            <a:off x="0" y="0"/>
            <a:ext cx="18288000" cy="5143500"/>
          </a:xfrm>
          <a:prstGeom prst="rect">
            <a:avLst/>
          </a:prstGeom>
          <a:noFill/>
          <a:ln>
            <a:noFill/>
          </a:ln>
        </p:spPr>
      </p:pic>
      <p:sp>
        <p:nvSpPr>
          <p:cNvPr id="100" name="Google Shape;100;p14"/>
          <p:cNvSpPr txBox="1"/>
          <p:nvPr/>
        </p:nvSpPr>
        <p:spPr>
          <a:xfrm>
            <a:off x="10243309" y="6422158"/>
            <a:ext cx="69639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Bienvenidos</a:t>
            </a:r>
            <a:endParaRPr/>
          </a:p>
        </p:txBody>
      </p:sp>
      <p:sp>
        <p:nvSpPr>
          <p:cNvPr id="101" name="Google Shape;101;p14"/>
          <p:cNvSpPr txBox="1"/>
          <p:nvPr/>
        </p:nvSpPr>
        <p:spPr>
          <a:xfrm>
            <a:off x="1877200" y="5794998"/>
            <a:ext cx="5883900" cy="1939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FFFFFF"/>
                </a:solidFill>
                <a:latin typeface="Lato"/>
                <a:ea typeface="Lato"/>
                <a:cs typeface="Lato"/>
                <a:sym typeface="Lato"/>
              </a:rPr>
              <a:t>Somos Lautaro Petrigh y Lucio E. Canessa, futuros ingenieros en </a:t>
            </a:r>
            <a:r>
              <a:rPr lang="en-US" sz="3500">
                <a:solidFill>
                  <a:srgbClr val="FFFFFF"/>
                </a:solidFill>
                <a:latin typeface="Lato"/>
                <a:ea typeface="Lato"/>
                <a:cs typeface="Lato"/>
                <a:sym typeface="Lato"/>
              </a:rPr>
              <a:t>Computación</a:t>
            </a:r>
            <a:r>
              <a:rPr lang="en-US" sz="3500">
                <a:solidFill>
                  <a:srgbClr val="FFFFFF"/>
                </a:solidFill>
                <a:latin typeface="Lato"/>
                <a:ea typeface="Lato"/>
                <a:cs typeface="Lato"/>
                <a:sym typeface="Lat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389" name="Shape 389"/>
        <p:cNvGrpSpPr/>
        <p:nvPr/>
      </p:nvGrpSpPr>
      <p:grpSpPr>
        <a:xfrm>
          <a:off x="0" y="0"/>
          <a:ext cx="0" cy="0"/>
          <a:chOff x="0" y="0"/>
          <a:chExt cx="0" cy="0"/>
        </a:xfrm>
      </p:grpSpPr>
      <p:pic>
        <p:nvPicPr>
          <p:cNvPr id="390" name="Google Shape;390;p32"/>
          <p:cNvPicPr preferRelativeResize="0"/>
          <p:nvPr/>
        </p:nvPicPr>
        <p:blipFill rotWithShape="1">
          <a:blip r:embed="rId3">
            <a:alphaModFix amt="20000"/>
          </a:blip>
          <a:srcRect b="0" l="0" r="0" t="0"/>
          <a:stretch/>
        </p:blipFill>
        <p:spPr>
          <a:xfrm rot="-2256096">
            <a:off x="11289801" y="1734647"/>
            <a:ext cx="10051202" cy="9184286"/>
          </a:xfrm>
          <a:prstGeom prst="rect">
            <a:avLst/>
          </a:prstGeom>
          <a:noFill/>
          <a:ln>
            <a:noFill/>
          </a:ln>
        </p:spPr>
      </p:pic>
      <p:grpSp>
        <p:nvGrpSpPr>
          <p:cNvPr id="391" name="Google Shape;391;p32"/>
          <p:cNvGrpSpPr/>
          <p:nvPr/>
        </p:nvGrpSpPr>
        <p:grpSpPr>
          <a:xfrm>
            <a:off x="1169750" y="1380375"/>
            <a:ext cx="6093228" cy="5053645"/>
            <a:chOff x="0" y="-47625"/>
            <a:chExt cx="1287474" cy="860400"/>
          </a:xfrm>
        </p:grpSpPr>
        <p:sp>
          <p:nvSpPr>
            <p:cNvPr id="392" name="Google Shape;392;p32"/>
            <p:cNvSpPr/>
            <p:nvPr/>
          </p:nvSpPr>
          <p:spPr>
            <a:xfrm>
              <a:off x="0" y="0"/>
              <a:ext cx="1287474" cy="675965"/>
            </a:xfrm>
            <a:custGeom>
              <a:rect b="b" l="l" r="r" t="t"/>
              <a:pathLst>
                <a:path extrusionOk="0" h="675965" w="1287474">
                  <a:moveTo>
                    <a:pt x="80771" y="0"/>
                  </a:moveTo>
                  <a:lnTo>
                    <a:pt x="1206703" y="0"/>
                  </a:lnTo>
                  <a:cubicBezTo>
                    <a:pt x="1251312" y="0"/>
                    <a:pt x="1287474" y="36162"/>
                    <a:pt x="1287474" y="80771"/>
                  </a:cubicBezTo>
                  <a:lnTo>
                    <a:pt x="1287474" y="595194"/>
                  </a:lnTo>
                  <a:cubicBezTo>
                    <a:pt x="1287474" y="639803"/>
                    <a:pt x="1251312" y="675965"/>
                    <a:pt x="1206703" y="675965"/>
                  </a:cubicBezTo>
                  <a:lnTo>
                    <a:pt x="80771" y="675965"/>
                  </a:lnTo>
                  <a:cubicBezTo>
                    <a:pt x="36162" y="675965"/>
                    <a:pt x="0" y="639803"/>
                    <a:pt x="0" y="595194"/>
                  </a:cubicBezTo>
                  <a:lnTo>
                    <a:pt x="0" y="80771"/>
                  </a:lnTo>
                  <a:cubicBezTo>
                    <a:pt x="0" y="36162"/>
                    <a:pt x="36162" y="0"/>
                    <a:pt x="80771"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4" name="Google Shape;394;p32"/>
          <p:cNvGrpSpPr/>
          <p:nvPr/>
        </p:nvGrpSpPr>
        <p:grpSpPr>
          <a:xfrm>
            <a:off x="9989300" y="1201224"/>
            <a:ext cx="6582116" cy="5316326"/>
            <a:chOff x="0" y="-47625"/>
            <a:chExt cx="1250687" cy="860400"/>
          </a:xfrm>
        </p:grpSpPr>
        <p:sp>
          <p:nvSpPr>
            <p:cNvPr id="395" name="Google Shape;395;p32"/>
            <p:cNvSpPr/>
            <p:nvPr/>
          </p:nvSpPr>
          <p:spPr>
            <a:xfrm>
              <a:off x="0" y="0"/>
              <a:ext cx="1250687" cy="675965"/>
            </a:xfrm>
            <a:custGeom>
              <a:rect b="b" l="l" r="r" t="t"/>
              <a:pathLst>
                <a:path extrusionOk="0" h="675965" w="1250687">
                  <a:moveTo>
                    <a:pt x="83146" y="0"/>
                  </a:moveTo>
                  <a:lnTo>
                    <a:pt x="1167541" y="0"/>
                  </a:lnTo>
                  <a:cubicBezTo>
                    <a:pt x="1213461" y="0"/>
                    <a:pt x="1250687" y="37226"/>
                    <a:pt x="1250687" y="83146"/>
                  </a:cubicBezTo>
                  <a:lnTo>
                    <a:pt x="1250687" y="592819"/>
                  </a:lnTo>
                  <a:cubicBezTo>
                    <a:pt x="1250687" y="638739"/>
                    <a:pt x="1213461" y="675965"/>
                    <a:pt x="1167541" y="675965"/>
                  </a:cubicBezTo>
                  <a:lnTo>
                    <a:pt x="83146" y="675965"/>
                  </a:lnTo>
                  <a:cubicBezTo>
                    <a:pt x="37226" y="675965"/>
                    <a:pt x="0" y="638739"/>
                    <a:pt x="0" y="592819"/>
                  </a:cubicBezTo>
                  <a:lnTo>
                    <a:pt x="0" y="83146"/>
                  </a:lnTo>
                  <a:cubicBezTo>
                    <a:pt x="0" y="37226"/>
                    <a:pt x="37226" y="0"/>
                    <a:pt x="83146"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7" name="Google Shape;397;p32"/>
          <p:cNvGrpSpPr/>
          <p:nvPr/>
        </p:nvGrpSpPr>
        <p:grpSpPr>
          <a:xfrm>
            <a:off x="9994150" y="5662575"/>
            <a:ext cx="6468553" cy="5194751"/>
            <a:chOff x="0" y="-47625"/>
            <a:chExt cx="1250687" cy="860400"/>
          </a:xfrm>
        </p:grpSpPr>
        <p:sp>
          <p:nvSpPr>
            <p:cNvPr id="398" name="Google Shape;398;p32"/>
            <p:cNvSpPr/>
            <p:nvPr/>
          </p:nvSpPr>
          <p:spPr>
            <a:xfrm>
              <a:off x="0" y="0"/>
              <a:ext cx="1250687" cy="675965"/>
            </a:xfrm>
            <a:custGeom>
              <a:rect b="b" l="l" r="r" t="t"/>
              <a:pathLst>
                <a:path extrusionOk="0" h="675965" w="1250687">
                  <a:moveTo>
                    <a:pt x="83146" y="0"/>
                  </a:moveTo>
                  <a:lnTo>
                    <a:pt x="1167541" y="0"/>
                  </a:lnTo>
                  <a:cubicBezTo>
                    <a:pt x="1213461" y="0"/>
                    <a:pt x="1250687" y="37226"/>
                    <a:pt x="1250687" y="83146"/>
                  </a:cubicBezTo>
                  <a:lnTo>
                    <a:pt x="1250687" y="592819"/>
                  </a:lnTo>
                  <a:cubicBezTo>
                    <a:pt x="1250687" y="638739"/>
                    <a:pt x="1213461" y="675965"/>
                    <a:pt x="1167541" y="675965"/>
                  </a:cubicBezTo>
                  <a:lnTo>
                    <a:pt x="83146" y="675965"/>
                  </a:lnTo>
                  <a:cubicBezTo>
                    <a:pt x="37226" y="675965"/>
                    <a:pt x="0" y="638739"/>
                    <a:pt x="0" y="592819"/>
                  </a:cubicBezTo>
                  <a:lnTo>
                    <a:pt x="0" y="83146"/>
                  </a:lnTo>
                  <a:cubicBezTo>
                    <a:pt x="0" y="37226"/>
                    <a:pt x="37226" y="0"/>
                    <a:pt x="83146"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0" name="Google Shape;400;p32"/>
          <p:cNvSpPr txBox="1"/>
          <p:nvPr/>
        </p:nvSpPr>
        <p:spPr>
          <a:xfrm>
            <a:off x="4169696" y="138750"/>
            <a:ext cx="13567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Varias vistas</a:t>
            </a:r>
            <a:endParaRPr/>
          </a:p>
        </p:txBody>
      </p:sp>
      <p:sp>
        <p:nvSpPr>
          <p:cNvPr id="401" name="Google Shape;401;p32"/>
          <p:cNvSpPr txBox="1"/>
          <p:nvPr/>
        </p:nvSpPr>
        <p:spPr>
          <a:xfrm>
            <a:off x="1430526" y="1726443"/>
            <a:ext cx="3870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293D2F"/>
                </a:solidFill>
                <a:latin typeface="Lato"/>
                <a:ea typeface="Lato"/>
                <a:cs typeface="Lato"/>
                <a:sym typeface="Lato"/>
              </a:rPr>
              <a:t>Inicio de sesión</a:t>
            </a:r>
            <a:endParaRPr/>
          </a:p>
        </p:txBody>
      </p:sp>
      <p:grpSp>
        <p:nvGrpSpPr>
          <p:cNvPr id="402" name="Google Shape;402;p32"/>
          <p:cNvGrpSpPr/>
          <p:nvPr/>
        </p:nvGrpSpPr>
        <p:grpSpPr>
          <a:xfrm>
            <a:off x="1169750" y="5667650"/>
            <a:ext cx="6093228" cy="5194751"/>
            <a:chOff x="0" y="-47625"/>
            <a:chExt cx="1287474" cy="860400"/>
          </a:xfrm>
        </p:grpSpPr>
        <p:sp>
          <p:nvSpPr>
            <p:cNvPr id="403" name="Google Shape;403;p32"/>
            <p:cNvSpPr/>
            <p:nvPr/>
          </p:nvSpPr>
          <p:spPr>
            <a:xfrm>
              <a:off x="0" y="0"/>
              <a:ext cx="1287474" cy="675965"/>
            </a:xfrm>
            <a:custGeom>
              <a:rect b="b" l="l" r="r" t="t"/>
              <a:pathLst>
                <a:path extrusionOk="0" h="675965" w="1287474">
                  <a:moveTo>
                    <a:pt x="80771" y="0"/>
                  </a:moveTo>
                  <a:lnTo>
                    <a:pt x="1206703" y="0"/>
                  </a:lnTo>
                  <a:cubicBezTo>
                    <a:pt x="1251312" y="0"/>
                    <a:pt x="1287474" y="36162"/>
                    <a:pt x="1287474" y="80771"/>
                  </a:cubicBezTo>
                  <a:lnTo>
                    <a:pt x="1287474" y="595194"/>
                  </a:lnTo>
                  <a:cubicBezTo>
                    <a:pt x="1287474" y="639803"/>
                    <a:pt x="1251312" y="675965"/>
                    <a:pt x="1206703" y="675965"/>
                  </a:cubicBezTo>
                  <a:lnTo>
                    <a:pt x="80771" y="675965"/>
                  </a:lnTo>
                  <a:cubicBezTo>
                    <a:pt x="36162" y="675965"/>
                    <a:pt x="0" y="639803"/>
                    <a:pt x="0" y="595194"/>
                  </a:cubicBezTo>
                  <a:lnTo>
                    <a:pt x="0" y="80771"/>
                  </a:lnTo>
                  <a:cubicBezTo>
                    <a:pt x="0" y="36162"/>
                    <a:pt x="36162" y="0"/>
                    <a:pt x="80771"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5" name="Google Shape;405;p32"/>
          <p:cNvSpPr txBox="1"/>
          <p:nvPr/>
        </p:nvSpPr>
        <p:spPr>
          <a:xfrm>
            <a:off x="10305802" y="1625304"/>
            <a:ext cx="3870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EDECEC"/>
                </a:solidFill>
                <a:latin typeface="Lato"/>
                <a:ea typeface="Lato"/>
                <a:cs typeface="Lato"/>
                <a:sym typeface="Lato"/>
              </a:rPr>
              <a:t>Página</a:t>
            </a:r>
            <a:r>
              <a:rPr b="1" lang="en-US" sz="3499">
                <a:solidFill>
                  <a:srgbClr val="EDECEC"/>
                </a:solidFill>
                <a:latin typeface="Lato"/>
                <a:ea typeface="Lato"/>
                <a:cs typeface="Lato"/>
                <a:sym typeface="Lato"/>
              </a:rPr>
              <a:t> de inicio</a:t>
            </a:r>
            <a:endParaRPr/>
          </a:p>
        </p:txBody>
      </p:sp>
      <p:sp>
        <p:nvSpPr>
          <p:cNvPr id="406" name="Google Shape;406;p32"/>
          <p:cNvSpPr txBox="1"/>
          <p:nvPr/>
        </p:nvSpPr>
        <p:spPr>
          <a:xfrm>
            <a:off x="1500280" y="6110823"/>
            <a:ext cx="3870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EDECEC"/>
                </a:solidFill>
                <a:latin typeface="Lato"/>
                <a:ea typeface="Lato"/>
                <a:cs typeface="Lato"/>
                <a:sym typeface="Lato"/>
              </a:rPr>
              <a:t>Añadir una receta</a:t>
            </a:r>
            <a:endParaRPr/>
          </a:p>
        </p:txBody>
      </p:sp>
      <p:sp>
        <p:nvSpPr>
          <p:cNvPr id="407" name="Google Shape;407;p32"/>
          <p:cNvSpPr txBox="1"/>
          <p:nvPr/>
        </p:nvSpPr>
        <p:spPr>
          <a:xfrm>
            <a:off x="10305794" y="6080198"/>
            <a:ext cx="3870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293D2F"/>
                </a:solidFill>
                <a:latin typeface="Lato"/>
                <a:ea typeface="Lato"/>
                <a:cs typeface="Lato"/>
                <a:sym typeface="Lato"/>
              </a:rPr>
              <a:t>Editar stock</a:t>
            </a:r>
            <a:endParaRPr/>
          </a:p>
        </p:txBody>
      </p:sp>
      <p:sp>
        <p:nvSpPr>
          <p:cNvPr id="408" name="Google Shape;408;p32"/>
          <p:cNvSpPr txBox="1"/>
          <p:nvPr/>
        </p:nvSpPr>
        <p:spPr>
          <a:xfrm>
            <a:off x="13293246" y="7137478"/>
            <a:ext cx="3870900" cy="2154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t/>
            </a:r>
            <a:endParaRPr/>
          </a:p>
        </p:txBody>
      </p:sp>
      <p:pic>
        <p:nvPicPr>
          <p:cNvPr id="409" name="Google Shape;409;p32"/>
          <p:cNvPicPr preferRelativeResize="0"/>
          <p:nvPr/>
        </p:nvPicPr>
        <p:blipFill>
          <a:blip r:embed="rId4">
            <a:alphaModFix/>
          </a:blip>
          <a:stretch>
            <a:fillRect/>
          </a:stretch>
        </p:blipFill>
        <p:spPr>
          <a:xfrm>
            <a:off x="1938612" y="2366075"/>
            <a:ext cx="4555500" cy="3138700"/>
          </a:xfrm>
          <a:prstGeom prst="rect">
            <a:avLst/>
          </a:prstGeom>
          <a:noFill/>
          <a:ln>
            <a:noFill/>
          </a:ln>
        </p:spPr>
      </p:pic>
      <p:pic>
        <p:nvPicPr>
          <p:cNvPr id="410" name="Google Shape;410;p32"/>
          <p:cNvPicPr preferRelativeResize="0"/>
          <p:nvPr/>
        </p:nvPicPr>
        <p:blipFill>
          <a:blip r:embed="rId5">
            <a:alphaModFix/>
          </a:blip>
          <a:stretch>
            <a:fillRect/>
          </a:stretch>
        </p:blipFill>
        <p:spPr>
          <a:xfrm>
            <a:off x="10846700" y="2264950"/>
            <a:ext cx="4867325" cy="3296470"/>
          </a:xfrm>
          <a:prstGeom prst="rect">
            <a:avLst/>
          </a:prstGeom>
          <a:noFill/>
          <a:ln>
            <a:noFill/>
          </a:ln>
        </p:spPr>
      </p:pic>
      <p:pic>
        <p:nvPicPr>
          <p:cNvPr id="411" name="Google Shape;411;p32"/>
          <p:cNvPicPr preferRelativeResize="0"/>
          <p:nvPr/>
        </p:nvPicPr>
        <p:blipFill>
          <a:blip r:embed="rId6">
            <a:alphaModFix/>
          </a:blip>
          <a:stretch>
            <a:fillRect/>
          </a:stretch>
        </p:blipFill>
        <p:spPr>
          <a:xfrm>
            <a:off x="1781675" y="6755100"/>
            <a:ext cx="4555500" cy="3084902"/>
          </a:xfrm>
          <a:prstGeom prst="rect">
            <a:avLst/>
          </a:prstGeom>
          <a:noFill/>
          <a:ln>
            <a:noFill/>
          </a:ln>
        </p:spPr>
      </p:pic>
      <p:pic>
        <p:nvPicPr>
          <p:cNvPr id="412" name="Google Shape;412;p32"/>
          <p:cNvPicPr preferRelativeResize="0"/>
          <p:nvPr/>
        </p:nvPicPr>
        <p:blipFill>
          <a:blip r:embed="rId7">
            <a:alphaModFix/>
          </a:blip>
          <a:stretch>
            <a:fillRect/>
          </a:stretch>
        </p:blipFill>
        <p:spPr>
          <a:xfrm>
            <a:off x="10771020" y="6649313"/>
            <a:ext cx="4859880" cy="329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416" name="Shape 416"/>
        <p:cNvGrpSpPr/>
        <p:nvPr/>
      </p:nvGrpSpPr>
      <p:grpSpPr>
        <a:xfrm>
          <a:off x="0" y="0"/>
          <a:ext cx="0" cy="0"/>
          <a:chOff x="0" y="0"/>
          <a:chExt cx="0" cy="0"/>
        </a:xfrm>
      </p:grpSpPr>
      <p:pic>
        <p:nvPicPr>
          <p:cNvPr id="417" name="Google Shape;417;p33"/>
          <p:cNvPicPr preferRelativeResize="0"/>
          <p:nvPr/>
        </p:nvPicPr>
        <p:blipFill rotWithShape="1">
          <a:blip r:embed="rId3">
            <a:alphaModFix amt="20000"/>
          </a:blip>
          <a:srcRect b="0" l="0" r="0" t="0"/>
          <a:stretch/>
        </p:blipFill>
        <p:spPr>
          <a:xfrm>
            <a:off x="11552609" y="-788026"/>
            <a:ext cx="12646291" cy="11555548"/>
          </a:xfrm>
          <a:prstGeom prst="rect">
            <a:avLst/>
          </a:prstGeom>
          <a:noFill/>
          <a:ln>
            <a:noFill/>
          </a:ln>
        </p:spPr>
      </p:pic>
      <p:sp>
        <p:nvSpPr>
          <p:cNvPr id="418" name="Google Shape;418;p33"/>
          <p:cNvSpPr txBox="1"/>
          <p:nvPr/>
        </p:nvSpPr>
        <p:spPr>
          <a:xfrm>
            <a:off x="9322963" y="4258810"/>
            <a:ext cx="5492700" cy="923100"/>
          </a:xfrm>
          <a:prstGeom prst="rect">
            <a:avLst/>
          </a:prstGeom>
          <a:noFill/>
          <a:ln>
            <a:noFill/>
          </a:ln>
        </p:spPr>
        <p:txBody>
          <a:bodyPr anchorCtr="0" anchor="t" bIns="0" lIns="0" spcFirstLastPara="1" rIns="0" wrap="square" tIns="0">
            <a:spAutoFit/>
          </a:bodyPr>
          <a:lstStyle/>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SEGUNDA </a:t>
            </a:r>
            <a:r>
              <a:rPr b="1" lang="en-US" sz="2499">
                <a:solidFill>
                  <a:srgbClr val="336430"/>
                </a:solidFill>
                <a:latin typeface="Lato"/>
                <a:ea typeface="Lato"/>
                <a:cs typeface="Lato"/>
                <a:sym typeface="Lato"/>
              </a:rPr>
              <a:t>ETAPA.</a:t>
            </a:r>
            <a:endParaRPr/>
          </a:p>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PALABRAS CLAVES: UML.</a:t>
            </a:r>
            <a:endParaRPr/>
          </a:p>
        </p:txBody>
      </p:sp>
      <p:sp>
        <p:nvSpPr>
          <p:cNvPr id="419" name="Google Shape;419;p33"/>
          <p:cNvSpPr txBox="1"/>
          <p:nvPr/>
        </p:nvSpPr>
        <p:spPr>
          <a:xfrm>
            <a:off x="9435813" y="6186618"/>
            <a:ext cx="66156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3D2F"/>
                </a:solidFill>
                <a:latin typeface="Lato"/>
                <a:ea typeface="Lato"/>
                <a:cs typeface="Lato"/>
                <a:sym typeface="Lato"/>
              </a:rPr>
              <a:t>Convertir el análisis anterior a un esquema representativo </a:t>
            </a:r>
            <a:r>
              <a:rPr lang="en-US" sz="2400">
                <a:solidFill>
                  <a:srgbClr val="293D2F"/>
                </a:solidFill>
                <a:latin typeface="Lato"/>
                <a:ea typeface="Lato"/>
                <a:cs typeface="Lato"/>
                <a:sym typeface="Lato"/>
              </a:rPr>
              <a:t>informático</a:t>
            </a:r>
            <a:r>
              <a:rPr lang="en-US" sz="2400">
                <a:solidFill>
                  <a:srgbClr val="293D2F"/>
                </a:solidFill>
                <a:latin typeface="Lato"/>
                <a:ea typeface="Lato"/>
                <a:cs typeface="Lato"/>
                <a:sym typeface="Lato"/>
              </a:rPr>
              <a:t>.</a:t>
            </a:r>
            <a:endParaRPr/>
          </a:p>
        </p:txBody>
      </p:sp>
      <p:sp>
        <p:nvSpPr>
          <p:cNvPr id="420" name="Google Shape;420;p33"/>
          <p:cNvSpPr/>
          <p:nvPr/>
        </p:nvSpPr>
        <p:spPr>
          <a:xfrm>
            <a:off x="803696" y="4239235"/>
            <a:ext cx="7985125" cy="7986722"/>
          </a:xfrm>
          <a:custGeom>
            <a:rect b="b" l="l" r="r" t="t"/>
            <a:pathLst>
              <a:path extrusionOk="0"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1">
            <a:blip r:embed="rId4">
              <a:alphaModFix/>
            </a:blip>
            <a:stretch>
              <a:fillRect b="0" l="-50308" r="-38537" t="-620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3"/>
          <p:cNvGrpSpPr/>
          <p:nvPr/>
        </p:nvGrpSpPr>
        <p:grpSpPr>
          <a:xfrm rot="5400000">
            <a:off x="1649974" y="1222747"/>
            <a:ext cx="4622217" cy="4790833"/>
            <a:chOff x="0" y="-47625"/>
            <a:chExt cx="1217366" cy="1261775"/>
          </a:xfrm>
        </p:grpSpPr>
        <p:sp>
          <p:nvSpPr>
            <p:cNvPr id="422" name="Google Shape;422;p33"/>
            <p:cNvSpPr/>
            <p:nvPr/>
          </p:nvSpPr>
          <p:spPr>
            <a:xfrm>
              <a:off x="0" y="0"/>
              <a:ext cx="1217366" cy="1214150"/>
            </a:xfrm>
            <a:custGeom>
              <a:rect b="b" l="l" r="r" t="t"/>
              <a:pathLst>
                <a:path extrusionOk="0" h="1214150" w="1217366">
                  <a:moveTo>
                    <a:pt x="85422" y="0"/>
                  </a:moveTo>
                  <a:lnTo>
                    <a:pt x="1131944" y="0"/>
                  </a:lnTo>
                  <a:cubicBezTo>
                    <a:pt x="1154599" y="0"/>
                    <a:pt x="1176327" y="9000"/>
                    <a:pt x="1192347" y="25020"/>
                  </a:cubicBezTo>
                  <a:cubicBezTo>
                    <a:pt x="1208366" y="41039"/>
                    <a:pt x="1217366" y="62767"/>
                    <a:pt x="1217366" y="85422"/>
                  </a:cubicBezTo>
                  <a:lnTo>
                    <a:pt x="1217366" y="1128728"/>
                  </a:lnTo>
                  <a:cubicBezTo>
                    <a:pt x="1217366" y="1151383"/>
                    <a:pt x="1208366" y="1173111"/>
                    <a:pt x="1192347" y="1189130"/>
                  </a:cubicBezTo>
                  <a:cubicBezTo>
                    <a:pt x="1176327" y="1205150"/>
                    <a:pt x="1154599" y="1214150"/>
                    <a:pt x="1131944" y="1214150"/>
                  </a:cubicBezTo>
                  <a:lnTo>
                    <a:pt x="85422" y="1214150"/>
                  </a:lnTo>
                  <a:cubicBezTo>
                    <a:pt x="62767" y="1214150"/>
                    <a:pt x="41039" y="1205150"/>
                    <a:pt x="25020" y="1189130"/>
                  </a:cubicBezTo>
                  <a:cubicBezTo>
                    <a:pt x="9000" y="1173111"/>
                    <a:pt x="0" y="1151383"/>
                    <a:pt x="0" y="1128728"/>
                  </a:cubicBezTo>
                  <a:lnTo>
                    <a:pt x="0" y="85422"/>
                  </a:lnTo>
                  <a:cubicBezTo>
                    <a:pt x="0" y="62767"/>
                    <a:pt x="9000" y="41039"/>
                    <a:pt x="25020" y="25020"/>
                  </a:cubicBezTo>
                  <a:cubicBezTo>
                    <a:pt x="41039" y="9000"/>
                    <a:pt x="62767" y="0"/>
                    <a:pt x="85422"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4" name="Google Shape;424;p33"/>
          <p:cNvSpPr txBox="1"/>
          <p:nvPr/>
        </p:nvSpPr>
        <p:spPr>
          <a:xfrm>
            <a:off x="1960874" y="1540211"/>
            <a:ext cx="3819600" cy="415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Modelo de </a:t>
            </a:r>
            <a:endParaRPr sz="9000">
              <a:solidFill>
                <a:srgbClr val="293D2F"/>
              </a:solidFill>
              <a:latin typeface="Francois One"/>
              <a:ea typeface="Francois One"/>
              <a:cs typeface="Francois One"/>
              <a:sym typeface="Francois One"/>
            </a:endParaRPr>
          </a:p>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Objetos</a:t>
            </a:r>
            <a:endParaRPr sz="9000">
              <a:solidFill>
                <a:srgbClr val="293D2F"/>
              </a:solidFill>
              <a:latin typeface="Francois One"/>
              <a:ea typeface="Francois One"/>
              <a:cs typeface="Francois One"/>
              <a:sym typeface="Francois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428" name="Shape 428"/>
        <p:cNvGrpSpPr/>
        <p:nvPr/>
      </p:nvGrpSpPr>
      <p:grpSpPr>
        <a:xfrm>
          <a:off x="0" y="0"/>
          <a:ext cx="0" cy="0"/>
          <a:chOff x="0" y="0"/>
          <a:chExt cx="0" cy="0"/>
        </a:xfrm>
      </p:grpSpPr>
      <p:grpSp>
        <p:nvGrpSpPr>
          <p:cNvPr id="429" name="Google Shape;429;p34"/>
          <p:cNvGrpSpPr/>
          <p:nvPr/>
        </p:nvGrpSpPr>
        <p:grpSpPr>
          <a:xfrm>
            <a:off x="-2929750" y="-180825"/>
            <a:ext cx="4596839" cy="10467894"/>
            <a:chOff x="0" y="-47625"/>
            <a:chExt cx="1410030" cy="2756958"/>
          </a:xfrm>
        </p:grpSpPr>
        <p:sp>
          <p:nvSpPr>
            <p:cNvPr id="430" name="Google Shape;430;p34"/>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2" name="Google Shape;432;p34"/>
          <p:cNvGrpSpPr/>
          <p:nvPr/>
        </p:nvGrpSpPr>
        <p:grpSpPr>
          <a:xfrm>
            <a:off x="16620925" y="-180825"/>
            <a:ext cx="4596839" cy="10467894"/>
            <a:chOff x="0" y="-47625"/>
            <a:chExt cx="1410030" cy="2756958"/>
          </a:xfrm>
        </p:grpSpPr>
        <p:sp>
          <p:nvSpPr>
            <p:cNvPr id="433" name="Google Shape;433;p34"/>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35" name="Google Shape;435;p34"/>
          <p:cNvPicPr preferRelativeResize="0"/>
          <p:nvPr/>
        </p:nvPicPr>
        <p:blipFill rotWithShape="1">
          <a:blip r:embed="rId3">
            <a:alphaModFix amt="20000"/>
          </a:blip>
          <a:srcRect b="0" l="0" r="0" t="0"/>
          <a:stretch/>
        </p:blipFill>
        <p:spPr>
          <a:xfrm rot="699582">
            <a:off x="-3372495" y="6291117"/>
            <a:ext cx="5357116" cy="4895064"/>
          </a:xfrm>
          <a:prstGeom prst="rect">
            <a:avLst/>
          </a:prstGeom>
          <a:noFill/>
          <a:ln>
            <a:noFill/>
          </a:ln>
        </p:spPr>
      </p:pic>
      <p:pic>
        <p:nvPicPr>
          <p:cNvPr id="436" name="Google Shape;436;p34"/>
          <p:cNvPicPr preferRelativeResize="0"/>
          <p:nvPr/>
        </p:nvPicPr>
        <p:blipFill rotWithShape="1">
          <a:blip r:embed="rId3">
            <a:alphaModFix amt="20000"/>
          </a:blip>
          <a:srcRect b="0" l="0" r="0" t="0"/>
          <a:stretch/>
        </p:blipFill>
        <p:spPr>
          <a:xfrm rot="-3255317">
            <a:off x="15844558" y="3045251"/>
            <a:ext cx="8078131" cy="7381391"/>
          </a:xfrm>
          <a:prstGeom prst="rect">
            <a:avLst/>
          </a:prstGeom>
          <a:noFill/>
          <a:ln>
            <a:noFill/>
          </a:ln>
        </p:spPr>
      </p:pic>
      <p:pic>
        <p:nvPicPr>
          <p:cNvPr id="437" name="Google Shape;437;p34"/>
          <p:cNvPicPr preferRelativeResize="0"/>
          <p:nvPr/>
        </p:nvPicPr>
        <p:blipFill>
          <a:blip r:embed="rId4">
            <a:alphaModFix/>
          </a:blip>
          <a:stretch>
            <a:fillRect/>
          </a:stretch>
        </p:blipFill>
        <p:spPr>
          <a:xfrm>
            <a:off x="1779475" y="2780848"/>
            <a:ext cx="14729074" cy="49139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441" name="Shape 441"/>
        <p:cNvGrpSpPr/>
        <p:nvPr/>
      </p:nvGrpSpPr>
      <p:grpSpPr>
        <a:xfrm>
          <a:off x="0" y="0"/>
          <a:ext cx="0" cy="0"/>
          <a:chOff x="0" y="0"/>
          <a:chExt cx="0" cy="0"/>
        </a:xfrm>
      </p:grpSpPr>
      <p:pic>
        <p:nvPicPr>
          <p:cNvPr id="442" name="Google Shape;442;p35"/>
          <p:cNvPicPr preferRelativeResize="0"/>
          <p:nvPr/>
        </p:nvPicPr>
        <p:blipFill rotWithShape="1">
          <a:blip r:embed="rId3">
            <a:alphaModFix amt="19999"/>
          </a:blip>
          <a:srcRect b="0" l="0" r="0" t="0"/>
          <a:stretch/>
        </p:blipFill>
        <p:spPr>
          <a:xfrm rot="-2256096">
            <a:off x="11289801" y="1734646"/>
            <a:ext cx="10051203" cy="9184286"/>
          </a:xfrm>
          <a:prstGeom prst="rect">
            <a:avLst/>
          </a:prstGeom>
          <a:noFill/>
          <a:ln>
            <a:noFill/>
          </a:ln>
        </p:spPr>
      </p:pic>
      <p:grpSp>
        <p:nvGrpSpPr>
          <p:cNvPr id="443" name="Google Shape;443;p35"/>
          <p:cNvGrpSpPr/>
          <p:nvPr/>
        </p:nvGrpSpPr>
        <p:grpSpPr>
          <a:xfrm>
            <a:off x="804590" y="3117646"/>
            <a:ext cx="10357728" cy="5917487"/>
            <a:chOff x="0" y="-47625"/>
            <a:chExt cx="1287474" cy="860425"/>
          </a:xfrm>
        </p:grpSpPr>
        <p:sp>
          <p:nvSpPr>
            <p:cNvPr id="444" name="Google Shape;444;p35"/>
            <p:cNvSpPr/>
            <p:nvPr/>
          </p:nvSpPr>
          <p:spPr>
            <a:xfrm>
              <a:off x="0" y="0"/>
              <a:ext cx="1287474" cy="675965"/>
            </a:xfrm>
            <a:custGeom>
              <a:rect b="b" l="l" r="r" t="t"/>
              <a:pathLst>
                <a:path extrusionOk="0" h="675965" w="1287474">
                  <a:moveTo>
                    <a:pt x="80771" y="0"/>
                  </a:moveTo>
                  <a:lnTo>
                    <a:pt x="1206703" y="0"/>
                  </a:lnTo>
                  <a:cubicBezTo>
                    <a:pt x="1251312" y="0"/>
                    <a:pt x="1287474" y="36162"/>
                    <a:pt x="1287474" y="80771"/>
                  </a:cubicBezTo>
                  <a:lnTo>
                    <a:pt x="1287474" y="595194"/>
                  </a:lnTo>
                  <a:cubicBezTo>
                    <a:pt x="1287474" y="639803"/>
                    <a:pt x="1251312" y="675965"/>
                    <a:pt x="1206703" y="675965"/>
                  </a:cubicBezTo>
                  <a:lnTo>
                    <a:pt x="80771" y="675965"/>
                  </a:lnTo>
                  <a:cubicBezTo>
                    <a:pt x="36162" y="675965"/>
                    <a:pt x="0" y="639803"/>
                    <a:pt x="0" y="595194"/>
                  </a:cubicBezTo>
                  <a:lnTo>
                    <a:pt x="0" y="80771"/>
                  </a:lnTo>
                  <a:cubicBezTo>
                    <a:pt x="0" y="36162"/>
                    <a:pt x="36162" y="0"/>
                    <a:pt x="80771"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6" name="Google Shape;446;p35"/>
          <p:cNvSpPr txBox="1"/>
          <p:nvPr/>
        </p:nvSpPr>
        <p:spPr>
          <a:xfrm>
            <a:off x="804596" y="1028700"/>
            <a:ext cx="13567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Herramienta Utilizada</a:t>
            </a:r>
            <a:endParaRPr/>
          </a:p>
        </p:txBody>
      </p:sp>
      <p:sp>
        <p:nvSpPr>
          <p:cNvPr id="447" name="Google Shape;447;p35"/>
          <p:cNvSpPr txBox="1"/>
          <p:nvPr/>
        </p:nvSpPr>
        <p:spPr>
          <a:xfrm>
            <a:off x="1303776" y="3790680"/>
            <a:ext cx="3870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293D2F"/>
                </a:solidFill>
                <a:latin typeface="Lato"/>
                <a:ea typeface="Lato"/>
                <a:cs typeface="Lato"/>
                <a:sym typeface="Lato"/>
              </a:rPr>
              <a:t>Draw.io</a:t>
            </a:r>
            <a:endParaRPr/>
          </a:p>
        </p:txBody>
      </p:sp>
      <p:sp>
        <p:nvSpPr>
          <p:cNvPr id="448" name="Google Shape;448;p35"/>
          <p:cNvSpPr txBox="1"/>
          <p:nvPr/>
        </p:nvSpPr>
        <p:spPr>
          <a:xfrm>
            <a:off x="1303776" y="4472237"/>
            <a:ext cx="38709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293D2F"/>
                </a:solidFill>
                <a:latin typeface="Lato"/>
                <a:ea typeface="Lato"/>
                <a:cs typeface="Lato"/>
                <a:sym typeface="Lato"/>
              </a:rPr>
              <a:t>Herramienta gratuita de diagramación.</a:t>
            </a:r>
            <a:endParaRPr/>
          </a:p>
        </p:txBody>
      </p:sp>
      <p:sp>
        <p:nvSpPr>
          <p:cNvPr id="449" name="Google Shape;449;p35"/>
          <p:cNvSpPr txBox="1"/>
          <p:nvPr/>
        </p:nvSpPr>
        <p:spPr>
          <a:xfrm>
            <a:off x="13293246" y="7137478"/>
            <a:ext cx="3870900" cy="2154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t/>
            </a:r>
            <a:endParaRPr/>
          </a:p>
        </p:txBody>
      </p:sp>
      <p:pic>
        <p:nvPicPr>
          <p:cNvPr id="450" name="Google Shape;450;p35"/>
          <p:cNvPicPr preferRelativeResize="0"/>
          <p:nvPr/>
        </p:nvPicPr>
        <p:blipFill>
          <a:blip r:embed="rId4">
            <a:alphaModFix/>
          </a:blip>
          <a:stretch>
            <a:fillRect/>
          </a:stretch>
        </p:blipFill>
        <p:spPr>
          <a:xfrm>
            <a:off x="5554425" y="3894014"/>
            <a:ext cx="3597599" cy="3597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454" name="Shape 454"/>
        <p:cNvGrpSpPr/>
        <p:nvPr/>
      </p:nvGrpSpPr>
      <p:grpSpPr>
        <a:xfrm>
          <a:off x="0" y="0"/>
          <a:ext cx="0" cy="0"/>
          <a:chOff x="0" y="0"/>
          <a:chExt cx="0" cy="0"/>
        </a:xfrm>
      </p:grpSpPr>
      <p:pic>
        <p:nvPicPr>
          <p:cNvPr id="455" name="Google Shape;455;p36"/>
          <p:cNvPicPr preferRelativeResize="0"/>
          <p:nvPr/>
        </p:nvPicPr>
        <p:blipFill rotWithShape="1">
          <a:blip r:embed="rId3">
            <a:alphaModFix amt="20000"/>
          </a:blip>
          <a:srcRect b="0" l="0" r="0" t="0"/>
          <a:stretch/>
        </p:blipFill>
        <p:spPr>
          <a:xfrm>
            <a:off x="11552609" y="-788026"/>
            <a:ext cx="12646291" cy="11555548"/>
          </a:xfrm>
          <a:prstGeom prst="rect">
            <a:avLst/>
          </a:prstGeom>
          <a:noFill/>
          <a:ln>
            <a:noFill/>
          </a:ln>
        </p:spPr>
      </p:pic>
      <p:sp>
        <p:nvSpPr>
          <p:cNvPr id="456" name="Google Shape;456;p36"/>
          <p:cNvSpPr txBox="1"/>
          <p:nvPr/>
        </p:nvSpPr>
        <p:spPr>
          <a:xfrm>
            <a:off x="9322963" y="4258810"/>
            <a:ext cx="5492700" cy="1461900"/>
          </a:xfrm>
          <a:prstGeom prst="rect">
            <a:avLst/>
          </a:prstGeom>
          <a:noFill/>
          <a:ln>
            <a:noFill/>
          </a:ln>
        </p:spPr>
        <p:txBody>
          <a:bodyPr anchorCtr="0" anchor="t" bIns="0" lIns="0" spcFirstLastPara="1" rIns="0" wrap="square" tIns="0">
            <a:spAutoFit/>
          </a:bodyPr>
          <a:lstStyle/>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TERCERA </a:t>
            </a:r>
            <a:r>
              <a:rPr b="1" lang="en-US" sz="2499">
                <a:solidFill>
                  <a:srgbClr val="336430"/>
                </a:solidFill>
                <a:latin typeface="Lato"/>
                <a:ea typeface="Lato"/>
                <a:cs typeface="Lato"/>
                <a:sym typeface="Lato"/>
              </a:rPr>
              <a:t>ETAPA.</a:t>
            </a:r>
            <a:endParaRPr/>
          </a:p>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PALABRAS CLAVES: ABM, DAO,</a:t>
            </a:r>
            <a:endParaRPr b="1" sz="2499">
              <a:solidFill>
                <a:srgbClr val="336430"/>
              </a:solidFill>
              <a:latin typeface="Lato"/>
              <a:ea typeface="Lato"/>
              <a:cs typeface="Lato"/>
              <a:sym typeface="Lato"/>
            </a:endParaRPr>
          </a:p>
          <a:p>
            <a:pPr indent="0" lvl="0" marL="0" marR="0" rtl="0" algn="l">
              <a:lnSpc>
                <a:spcPct val="140016"/>
              </a:lnSpc>
              <a:spcBef>
                <a:spcPts val="0"/>
              </a:spcBef>
              <a:spcAft>
                <a:spcPts val="0"/>
              </a:spcAft>
              <a:buNone/>
            </a:pPr>
            <a:r>
              <a:rPr b="1" lang="en-US" sz="2499">
                <a:solidFill>
                  <a:srgbClr val="336430"/>
                </a:solidFill>
                <a:latin typeface="Lato"/>
                <a:ea typeface="Lato"/>
                <a:cs typeface="Lato"/>
                <a:sym typeface="Lato"/>
              </a:rPr>
              <a:t>HIBERNATE, JPA.</a:t>
            </a:r>
            <a:endParaRPr/>
          </a:p>
        </p:txBody>
      </p:sp>
      <p:sp>
        <p:nvSpPr>
          <p:cNvPr id="457" name="Google Shape;457;p36"/>
          <p:cNvSpPr txBox="1"/>
          <p:nvPr/>
        </p:nvSpPr>
        <p:spPr>
          <a:xfrm>
            <a:off x="9435813" y="6186618"/>
            <a:ext cx="66156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3D2F"/>
                </a:solidFill>
                <a:latin typeface="Lato"/>
                <a:ea typeface="Lato"/>
                <a:cs typeface="Lato"/>
                <a:sym typeface="Lato"/>
              </a:rPr>
              <a:t>Desarrollo de la capa de persistencia </a:t>
            </a:r>
            <a:endParaRPr/>
          </a:p>
        </p:txBody>
      </p:sp>
      <p:sp>
        <p:nvSpPr>
          <p:cNvPr id="458" name="Google Shape;458;p36"/>
          <p:cNvSpPr/>
          <p:nvPr/>
        </p:nvSpPr>
        <p:spPr>
          <a:xfrm>
            <a:off x="803696" y="4239235"/>
            <a:ext cx="7985125" cy="7986722"/>
          </a:xfrm>
          <a:custGeom>
            <a:rect b="b" l="l" r="r" t="t"/>
            <a:pathLst>
              <a:path extrusionOk="0"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1">
            <a:blip r:embed="rId4">
              <a:alphaModFix/>
            </a:blip>
            <a:stretch>
              <a:fillRect b="0" l="-50308" r="-38537" t="-620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36"/>
          <p:cNvGrpSpPr/>
          <p:nvPr/>
        </p:nvGrpSpPr>
        <p:grpSpPr>
          <a:xfrm rot="5400000">
            <a:off x="1846103" y="1026613"/>
            <a:ext cx="5095285" cy="5656159"/>
            <a:chOff x="0" y="-47625"/>
            <a:chExt cx="1217366" cy="1261775"/>
          </a:xfrm>
        </p:grpSpPr>
        <p:sp>
          <p:nvSpPr>
            <p:cNvPr id="460" name="Google Shape;460;p36"/>
            <p:cNvSpPr/>
            <p:nvPr/>
          </p:nvSpPr>
          <p:spPr>
            <a:xfrm>
              <a:off x="0" y="0"/>
              <a:ext cx="1217366" cy="1214150"/>
            </a:xfrm>
            <a:custGeom>
              <a:rect b="b" l="l" r="r" t="t"/>
              <a:pathLst>
                <a:path extrusionOk="0" h="1214150" w="1217366">
                  <a:moveTo>
                    <a:pt x="85422" y="0"/>
                  </a:moveTo>
                  <a:lnTo>
                    <a:pt x="1131944" y="0"/>
                  </a:lnTo>
                  <a:cubicBezTo>
                    <a:pt x="1154599" y="0"/>
                    <a:pt x="1176327" y="9000"/>
                    <a:pt x="1192347" y="25020"/>
                  </a:cubicBezTo>
                  <a:cubicBezTo>
                    <a:pt x="1208366" y="41039"/>
                    <a:pt x="1217366" y="62767"/>
                    <a:pt x="1217366" y="85422"/>
                  </a:cubicBezTo>
                  <a:lnTo>
                    <a:pt x="1217366" y="1128728"/>
                  </a:lnTo>
                  <a:cubicBezTo>
                    <a:pt x="1217366" y="1151383"/>
                    <a:pt x="1208366" y="1173111"/>
                    <a:pt x="1192347" y="1189130"/>
                  </a:cubicBezTo>
                  <a:cubicBezTo>
                    <a:pt x="1176327" y="1205150"/>
                    <a:pt x="1154599" y="1214150"/>
                    <a:pt x="1131944" y="1214150"/>
                  </a:cubicBezTo>
                  <a:lnTo>
                    <a:pt x="85422" y="1214150"/>
                  </a:lnTo>
                  <a:cubicBezTo>
                    <a:pt x="62767" y="1214150"/>
                    <a:pt x="41039" y="1205150"/>
                    <a:pt x="25020" y="1189130"/>
                  </a:cubicBezTo>
                  <a:cubicBezTo>
                    <a:pt x="9000" y="1173111"/>
                    <a:pt x="0" y="1151383"/>
                    <a:pt x="0" y="1128728"/>
                  </a:cubicBezTo>
                  <a:lnTo>
                    <a:pt x="0" y="85422"/>
                  </a:lnTo>
                  <a:cubicBezTo>
                    <a:pt x="0" y="62767"/>
                    <a:pt x="9000" y="41039"/>
                    <a:pt x="25020" y="25020"/>
                  </a:cubicBezTo>
                  <a:cubicBezTo>
                    <a:pt x="41039" y="9000"/>
                    <a:pt x="62767" y="0"/>
                    <a:pt x="85422"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2" name="Google Shape;462;p36"/>
          <p:cNvSpPr txBox="1"/>
          <p:nvPr/>
        </p:nvSpPr>
        <p:spPr>
          <a:xfrm>
            <a:off x="2016100" y="2237625"/>
            <a:ext cx="47553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Persistencia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466" name="Shape 466"/>
        <p:cNvGrpSpPr/>
        <p:nvPr/>
      </p:nvGrpSpPr>
      <p:grpSpPr>
        <a:xfrm>
          <a:off x="0" y="0"/>
          <a:ext cx="0" cy="0"/>
          <a:chOff x="0" y="0"/>
          <a:chExt cx="0" cy="0"/>
        </a:xfrm>
      </p:grpSpPr>
      <p:grpSp>
        <p:nvGrpSpPr>
          <p:cNvPr id="467" name="Google Shape;467;p37"/>
          <p:cNvGrpSpPr/>
          <p:nvPr/>
        </p:nvGrpSpPr>
        <p:grpSpPr>
          <a:xfrm>
            <a:off x="-811958" y="5892825"/>
            <a:ext cx="7906380" cy="4908556"/>
            <a:chOff x="0" y="-47625"/>
            <a:chExt cx="2082325" cy="1292780"/>
          </a:xfrm>
        </p:grpSpPr>
        <p:sp>
          <p:nvSpPr>
            <p:cNvPr id="468" name="Google Shape;468;p37"/>
            <p:cNvSpPr/>
            <p:nvPr/>
          </p:nvSpPr>
          <p:spPr>
            <a:xfrm>
              <a:off x="0" y="0"/>
              <a:ext cx="2082325" cy="1245155"/>
            </a:xfrm>
            <a:custGeom>
              <a:rect b="b" l="l" r="r" t="t"/>
              <a:pathLst>
                <a:path extrusionOk="0" h="1245155" w="2082325">
                  <a:moveTo>
                    <a:pt x="49939" y="0"/>
                  </a:moveTo>
                  <a:lnTo>
                    <a:pt x="2032385" y="0"/>
                  </a:lnTo>
                  <a:cubicBezTo>
                    <a:pt x="2059966" y="0"/>
                    <a:pt x="2082325" y="22359"/>
                    <a:pt x="2082325" y="49939"/>
                  </a:cubicBezTo>
                  <a:lnTo>
                    <a:pt x="2082325" y="1195216"/>
                  </a:lnTo>
                  <a:cubicBezTo>
                    <a:pt x="2082325" y="1222796"/>
                    <a:pt x="2059966" y="1245155"/>
                    <a:pt x="2032385" y="1245155"/>
                  </a:cubicBezTo>
                  <a:lnTo>
                    <a:pt x="49939" y="1245155"/>
                  </a:lnTo>
                  <a:cubicBezTo>
                    <a:pt x="36695" y="1245155"/>
                    <a:pt x="23992" y="1239894"/>
                    <a:pt x="14627" y="1230528"/>
                  </a:cubicBezTo>
                  <a:cubicBezTo>
                    <a:pt x="5261" y="1221163"/>
                    <a:pt x="0" y="1208460"/>
                    <a:pt x="0" y="1195216"/>
                  </a:cubicBezTo>
                  <a:lnTo>
                    <a:pt x="0" y="49939"/>
                  </a:lnTo>
                  <a:cubicBezTo>
                    <a:pt x="0" y="22359"/>
                    <a:pt x="22359" y="0"/>
                    <a:pt x="49939"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0" name="Google Shape;470;p37"/>
          <p:cNvSpPr txBox="1"/>
          <p:nvPr/>
        </p:nvSpPr>
        <p:spPr>
          <a:xfrm>
            <a:off x="10095002" y="7768329"/>
            <a:ext cx="3777300" cy="53850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1" lang="en-US" sz="3499">
                <a:solidFill>
                  <a:srgbClr val="336430"/>
                </a:solidFill>
                <a:latin typeface="Lato"/>
                <a:ea typeface="Lato"/>
                <a:cs typeface="Lato"/>
                <a:sym typeface="Lato"/>
              </a:rPr>
              <a:t>Database Server</a:t>
            </a:r>
            <a:endParaRPr/>
          </a:p>
        </p:txBody>
      </p:sp>
      <p:sp>
        <p:nvSpPr>
          <p:cNvPr id="471" name="Google Shape;471;p37"/>
          <p:cNvSpPr txBox="1"/>
          <p:nvPr/>
        </p:nvSpPr>
        <p:spPr>
          <a:xfrm>
            <a:off x="8672698" y="8376575"/>
            <a:ext cx="6621900" cy="8847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lang="en-US" sz="2499">
                <a:solidFill>
                  <a:srgbClr val="293D2F"/>
                </a:solidFill>
                <a:latin typeface="Lato"/>
                <a:ea typeface="Lato"/>
                <a:cs typeface="Lato"/>
                <a:sym typeface="Lato"/>
              </a:rPr>
              <a:t>Motor de BD, sistema legados, etc. alojado en servidores diferentes del servidor JEE.</a:t>
            </a:r>
            <a:endParaRPr/>
          </a:p>
        </p:txBody>
      </p:sp>
      <p:sp>
        <p:nvSpPr>
          <p:cNvPr id="472" name="Google Shape;472;p37"/>
          <p:cNvSpPr txBox="1"/>
          <p:nvPr/>
        </p:nvSpPr>
        <p:spPr>
          <a:xfrm>
            <a:off x="8193146" y="209506"/>
            <a:ext cx="82956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Java (Jakarta EE)</a:t>
            </a:r>
            <a:endParaRPr/>
          </a:p>
        </p:txBody>
      </p:sp>
      <p:sp>
        <p:nvSpPr>
          <p:cNvPr id="473" name="Google Shape;473;p37"/>
          <p:cNvSpPr txBox="1"/>
          <p:nvPr/>
        </p:nvSpPr>
        <p:spPr>
          <a:xfrm>
            <a:off x="8446046" y="1822758"/>
            <a:ext cx="80427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93D2F"/>
                </a:solidFill>
                <a:latin typeface="Lato"/>
                <a:ea typeface="Lato"/>
                <a:cs typeface="Lato"/>
                <a:sym typeface="Lato"/>
              </a:rPr>
              <a:t>Es la plataforma empresarial de JAVA.</a:t>
            </a:r>
            <a:endParaRPr/>
          </a:p>
        </p:txBody>
      </p:sp>
      <p:sp>
        <p:nvSpPr>
          <p:cNvPr id="474" name="Google Shape;474;p37"/>
          <p:cNvSpPr txBox="1"/>
          <p:nvPr/>
        </p:nvSpPr>
        <p:spPr>
          <a:xfrm>
            <a:off x="9999153" y="4874238"/>
            <a:ext cx="37773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336430"/>
                </a:solidFill>
                <a:latin typeface="Lato"/>
                <a:ea typeface="Lato"/>
                <a:cs typeface="Lato"/>
                <a:sym typeface="Lato"/>
              </a:rPr>
              <a:t>Jakarta EE Server</a:t>
            </a:r>
            <a:endParaRPr/>
          </a:p>
        </p:txBody>
      </p:sp>
      <p:sp>
        <p:nvSpPr>
          <p:cNvPr id="475" name="Google Shape;475;p37"/>
          <p:cNvSpPr txBox="1"/>
          <p:nvPr/>
        </p:nvSpPr>
        <p:spPr>
          <a:xfrm>
            <a:off x="10578752" y="2721425"/>
            <a:ext cx="3777300" cy="53850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1" lang="en-US" sz="3499">
                <a:solidFill>
                  <a:srgbClr val="336430"/>
                </a:solidFill>
                <a:latin typeface="Lato"/>
                <a:ea typeface="Lato"/>
                <a:cs typeface="Lato"/>
                <a:sym typeface="Lato"/>
              </a:rPr>
              <a:t>Client tier</a:t>
            </a:r>
            <a:endParaRPr/>
          </a:p>
        </p:txBody>
      </p:sp>
      <p:sp>
        <p:nvSpPr>
          <p:cNvPr id="476" name="Google Shape;476;p37"/>
          <p:cNvSpPr txBox="1"/>
          <p:nvPr/>
        </p:nvSpPr>
        <p:spPr>
          <a:xfrm>
            <a:off x="8672698" y="5533325"/>
            <a:ext cx="6430200" cy="18849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lang="en-US" sz="2499">
                <a:solidFill>
                  <a:srgbClr val="293D2F"/>
                </a:solidFill>
                <a:latin typeface="Lato"/>
                <a:ea typeface="Lato"/>
                <a:cs typeface="Lato"/>
                <a:sym typeface="Lato"/>
              </a:rPr>
              <a:t>Maneja las peticiones de los clientes, procesa datos de la aplicación, los guarda en la BD, devuelve la respuesta al cliente. Se ejecuta en un servidor de aplicaciones JAVA.</a:t>
            </a:r>
            <a:endParaRPr/>
          </a:p>
        </p:txBody>
      </p:sp>
      <p:sp>
        <p:nvSpPr>
          <p:cNvPr id="477" name="Google Shape;477;p37"/>
          <p:cNvSpPr txBox="1"/>
          <p:nvPr/>
        </p:nvSpPr>
        <p:spPr>
          <a:xfrm>
            <a:off x="8672698" y="3259925"/>
            <a:ext cx="6621900" cy="13848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lang="en-US" sz="2499">
                <a:solidFill>
                  <a:srgbClr val="293D2F"/>
                </a:solidFill>
                <a:latin typeface="Lato"/>
                <a:ea typeface="Lato"/>
                <a:cs typeface="Lato"/>
                <a:sym typeface="Lato"/>
              </a:rPr>
              <a:t>Es una aplicación cliente que hace peticiones al middle tier, se ejecuta en una computadora cliente.</a:t>
            </a:r>
            <a:endParaRPr/>
          </a:p>
        </p:txBody>
      </p:sp>
      <p:pic>
        <p:nvPicPr>
          <p:cNvPr id="478" name="Google Shape;478;p37"/>
          <p:cNvPicPr preferRelativeResize="0"/>
          <p:nvPr/>
        </p:nvPicPr>
        <p:blipFill>
          <a:blip r:embed="rId3">
            <a:alphaModFix/>
          </a:blip>
          <a:stretch>
            <a:fillRect/>
          </a:stretch>
        </p:blipFill>
        <p:spPr>
          <a:xfrm>
            <a:off x="291925" y="1822754"/>
            <a:ext cx="7492575" cy="664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482" name="Shape 482"/>
        <p:cNvGrpSpPr/>
        <p:nvPr/>
      </p:nvGrpSpPr>
      <p:grpSpPr>
        <a:xfrm>
          <a:off x="0" y="0"/>
          <a:ext cx="0" cy="0"/>
          <a:chOff x="0" y="0"/>
          <a:chExt cx="0" cy="0"/>
        </a:xfrm>
      </p:grpSpPr>
      <p:grpSp>
        <p:nvGrpSpPr>
          <p:cNvPr id="483" name="Google Shape;483;p38"/>
          <p:cNvGrpSpPr/>
          <p:nvPr/>
        </p:nvGrpSpPr>
        <p:grpSpPr>
          <a:xfrm>
            <a:off x="5230244" y="427332"/>
            <a:ext cx="13979167" cy="2313165"/>
            <a:chOff x="0" y="-38100"/>
            <a:chExt cx="6136327" cy="1015392"/>
          </a:xfrm>
        </p:grpSpPr>
        <p:sp>
          <p:nvSpPr>
            <p:cNvPr id="484" name="Google Shape;484;p38"/>
            <p:cNvSpPr/>
            <p:nvPr/>
          </p:nvSpPr>
          <p:spPr>
            <a:xfrm>
              <a:off x="0" y="0"/>
              <a:ext cx="6136327" cy="977292"/>
            </a:xfrm>
            <a:custGeom>
              <a:rect b="b" l="l" r="r" t="t"/>
              <a:pathLst>
                <a:path extrusionOk="0" h="977292" w="6136327">
                  <a:moveTo>
                    <a:pt x="24922" y="0"/>
                  </a:moveTo>
                  <a:lnTo>
                    <a:pt x="6111405" y="0"/>
                  </a:lnTo>
                  <a:cubicBezTo>
                    <a:pt x="6125169" y="0"/>
                    <a:pt x="6136327" y="11158"/>
                    <a:pt x="6136327" y="24922"/>
                  </a:cubicBezTo>
                  <a:lnTo>
                    <a:pt x="6136327" y="952370"/>
                  </a:lnTo>
                  <a:cubicBezTo>
                    <a:pt x="6136327" y="966134"/>
                    <a:pt x="6125169" y="977292"/>
                    <a:pt x="6111405" y="977292"/>
                  </a:cubicBezTo>
                  <a:lnTo>
                    <a:pt x="24922" y="977292"/>
                  </a:lnTo>
                  <a:cubicBezTo>
                    <a:pt x="11158" y="977292"/>
                    <a:pt x="0" y="966134"/>
                    <a:pt x="0" y="952370"/>
                  </a:cubicBezTo>
                  <a:lnTo>
                    <a:pt x="0" y="24922"/>
                  </a:lnTo>
                  <a:cubicBezTo>
                    <a:pt x="0" y="11158"/>
                    <a:pt x="11158" y="0"/>
                    <a:pt x="24922"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6" name="Google Shape;486;p38"/>
          <p:cNvSpPr txBox="1"/>
          <p:nvPr/>
        </p:nvSpPr>
        <p:spPr>
          <a:xfrm>
            <a:off x="8280820" y="1011275"/>
            <a:ext cx="7878000" cy="1385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EDECEC"/>
                </a:solidFill>
                <a:latin typeface="Francois One"/>
                <a:ea typeface="Francois One"/>
                <a:cs typeface="Francois One"/>
                <a:sym typeface="Francois One"/>
              </a:rPr>
              <a:t>Patrón DAO</a:t>
            </a:r>
            <a:endParaRPr/>
          </a:p>
        </p:txBody>
      </p:sp>
      <p:sp>
        <p:nvSpPr>
          <p:cNvPr id="487" name="Google Shape;487;p38"/>
          <p:cNvSpPr txBox="1"/>
          <p:nvPr/>
        </p:nvSpPr>
        <p:spPr>
          <a:xfrm>
            <a:off x="5356225" y="3039525"/>
            <a:ext cx="12274800" cy="1520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2600">
                <a:solidFill>
                  <a:srgbClr val="293D2F"/>
                </a:solidFill>
                <a:latin typeface="Lato"/>
                <a:ea typeface="Lato"/>
                <a:cs typeface="Lato"/>
                <a:sym typeface="Lato"/>
              </a:rPr>
              <a:t>Es un patrón de diseño en la programación orientada a objetos que proporciona una abstracción para acceder a datos desde una fuente de datos (como una base de datos) de manera encapsulada y separada de la lógica del negocio.</a:t>
            </a:r>
            <a:endParaRPr/>
          </a:p>
        </p:txBody>
      </p:sp>
      <p:pic>
        <p:nvPicPr>
          <p:cNvPr id="488" name="Google Shape;488;p38"/>
          <p:cNvPicPr preferRelativeResize="0"/>
          <p:nvPr/>
        </p:nvPicPr>
        <p:blipFill rotWithShape="1">
          <a:blip r:embed="rId3">
            <a:alphaModFix amt="15000"/>
          </a:blip>
          <a:srcRect b="0" l="0" r="0" t="0"/>
          <a:stretch/>
        </p:blipFill>
        <p:spPr>
          <a:xfrm>
            <a:off x="12768796" y="7991107"/>
            <a:ext cx="1949149" cy="1781037"/>
          </a:xfrm>
          <a:prstGeom prst="rect">
            <a:avLst/>
          </a:prstGeom>
          <a:noFill/>
          <a:ln>
            <a:noFill/>
          </a:ln>
        </p:spPr>
      </p:pic>
      <p:pic>
        <p:nvPicPr>
          <p:cNvPr id="489" name="Google Shape;489;p38"/>
          <p:cNvPicPr preferRelativeResize="0"/>
          <p:nvPr/>
        </p:nvPicPr>
        <p:blipFill>
          <a:blip r:embed="rId4">
            <a:alphaModFix/>
          </a:blip>
          <a:stretch>
            <a:fillRect/>
          </a:stretch>
        </p:blipFill>
        <p:spPr>
          <a:xfrm>
            <a:off x="69757" y="5419644"/>
            <a:ext cx="14269850" cy="4142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493" name="Shape 493"/>
        <p:cNvGrpSpPr/>
        <p:nvPr/>
      </p:nvGrpSpPr>
      <p:grpSpPr>
        <a:xfrm>
          <a:off x="0" y="0"/>
          <a:ext cx="0" cy="0"/>
          <a:chOff x="0" y="0"/>
          <a:chExt cx="0" cy="0"/>
        </a:xfrm>
      </p:grpSpPr>
      <p:grpSp>
        <p:nvGrpSpPr>
          <p:cNvPr id="494" name="Google Shape;494;p39"/>
          <p:cNvGrpSpPr/>
          <p:nvPr/>
        </p:nvGrpSpPr>
        <p:grpSpPr>
          <a:xfrm>
            <a:off x="-1143212" y="5892825"/>
            <a:ext cx="21162877" cy="4908556"/>
            <a:chOff x="0" y="-47625"/>
            <a:chExt cx="2082325" cy="1292780"/>
          </a:xfrm>
        </p:grpSpPr>
        <p:sp>
          <p:nvSpPr>
            <p:cNvPr id="495" name="Google Shape;495;p39"/>
            <p:cNvSpPr/>
            <p:nvPr/>
          </p:nvSpPr>
          <p:spPr>
            <a:xfrm>
              <a:off x="0" y="0"/>
              <a:ext cx="2082325" cy="1245155"/>
            </a:xfrm>
            <a:custGeom>
              <a:rect b="b" l="l" r="r" t="t"/>
              <a:pathLst>
                <a:path extrusionOk="0" h="1245155" w="2082325">
                  <a:moveTo>
                    <a:pt x="49939" y="0"/>
                  </a:moveTo>
                  <a:lnTo>
                    <a:pt x="2032385" y="0"/>
                  </a:lnTo>
                  <a:cubicBezTo>
                    <a:pt x="2059966" y="0"/>
                    <a:pt x="2082325" y="22359"/>
                    <a:pt x="2082325" y="49939"/>
                  </a:cubicBezTo>
                  <a:lnTo>
                    <a:pt x="2082325" y="1195216"/>
                  </a:lnTo>
                  <a:cubicBezTo>
                    <a:pt x="2082325" y="1222796"/>
                    <a:pt x="2059966" y="1245155"/>
                    <a:pt x="2032385" y="1245155"/>
                  </a:cubicBezTo>
                  <a:lnTo>
                    <a:pt x="49939" y="1245155"/>
                  </a:lnTo>
                  <a:cubicBezTo>
                    <a:pt x="36695" y="1245155"/>
                    <a:pt x="23992" y="1239894"/>
                    <a:pt x="14627" y="1230528"/>
                  </a:cubicBezTo>
                  <a:cubicBezTo>
                    <a:pt x="5261" y="1221163"/>
                    <a:pt x="0" y="1208460"/>
                    <a:pt x="0" y="1195216"/>
                  </a:cubicBezTo>
                  <a:lnTo>
                    <a:pt x="0" y="49939"/>
                  </a:lnTo>
                  <a:cubicBezTo>
                    <a:pt x="0" y="22359"/>
                    <a:pt x="22359" y="0"/>
                    <a:pt x="49939"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7" name="Google Shape;497;p39"/>
          <p:cNvSpPr txBox="1"/>
          <p:nvPr/>
        </p:nvSpPr>
        <p:spPr>
          <a:xfrm>
            <a:off x="2376952" y="105050"/>
            <a:ext cx="129699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JPA (Java Persistence API)</a:t>
            </a:r>
            <a:endParaRPr/>
          </a:p>
        </p:txBody>
      </p:sp>
      <p:sp>
        <p:nvSpPr>
          <p:cNvPr id="498" name="Google Shape;498;p39"/>
          <p:cNvSpPr txBox="1"/>
          <p:nvPr/>
        </p:nvSpPr>
        <p:spPr>
          <a:xfrm>
            <a:off x="650637" y="1490450"/>
            <a:ext cx="17575200" cy="1239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93D2F"/>
                </a:solidFill>
                <a:latin typeface="Lato"/>
                <a:ea typeface="Lato"/>
                <a:cs typeface="Lato"/>
                <a:sym typeface="Lato"/>
              </a:rPr>
              <a:t>Es una especificación de Java que define un estándar para el mapeo objeto-relacional (ORM, por sus siglas en inglés) en aplicaciones Java.</a:t>
            </a:r>
            <a:endParaRPr/>
          </a:p>
        </p:txBody>
      </p:sp>
      <p:sp>
        <p:nvSpPr>
          <p:cNvPr id="499" name="Google Shape;499;p39"/>
          <p:cNvSpPr txBox="1"/>
          <p:nvPr/>
        </p:nvSpPr>
        <p:spPr>
          <a:xfrm>
            <a:off x="1493315" y="3048188"/>
            <a:ext cx="3777300" cy="53850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1" lang="en-US" sz="3499">
                <a:solidFill>
                  <a:srgbClr val="336430"/>
                </a:solidFill>
                <a:latin typeface="Lato"/>
                <a:ea typeface="Lato"/>
                <a:cs typeface="Lato"/>
                <a:sym typeface="Lato"/>
              </a:rPr>
              <a:t>Entidades</a:t>
            </a:r>
            <a:endParaRPr/>
          </a:p>
        </p:txBody>
      </p:sp>
      <p:sp>
        <p:nvSpPr>
          <p:cNvPr id="500" name="Google Shape;500;p39"/>
          <p:cNvSpPr txBox="1"/>
          <p:nvPr/>
        </p:nvSpPr>
        <p:spPr>
          <a:xfrm>
            <a:off x="932825" y="3721713"/>
            <a:ext cx="4012800" cy="13848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lang="en-US" sz="2499">
                <a:solidFill>
                  <a:srgbClr val="293D2F"/>
                </a:solidFill>
                <a:latin typeface="Lato"/>
                <a:ea typeface="Lato"/>
                <a:cs typeface="Lato"/>
                <a:sym typeface="Lato"/>
              </a:rPr>
              <a:t>Es una clase Java que representa una tabla en la base de datos.</a:t>
            </a:r>
            <a:endParaRPr/>
          </a:p>
        </p:txBody>
      </p:sp>
      <p:sp>
        <p:nvSpPr>
          <p:cNvPr id="501" name="Google Shape;501;p39"/>
          <p:cNvSpPr txBox="1"/>
          <p:nvPr/>
        </p:nvSpPr>
        <p:spPr>
          <a:xfrm>
            <a:off x="6973240" y="3048200"/>
            <a:ext cx="3777300" cy="53850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1" lang="en-US" sz="3499">
                <a:solidFill>
                  <a:srgbClr val="336430"/>
                </a:solidFill>
                <a:latin typeface="Lato"/>
                <a:ea typeface="Lato"/>
                <a:cs typeface="Lato"/>
                <a:sym typeface="Lato"/>
              </a:rPr>
              <a:t>Consultas JPQL</a:t>
            </a:r>
            <a:endParaRPr/>
          </a:p>
        </p:txBody>
      </p:sp>
      <p:sp>
        <p:nvSpPr>
          <p:cNvPr id="502" name="Google Shape;502;p39"/>
          <p:cNvSpPr txBox="1"/>
          <p:nvPr/>
        </p:nvSpPr>
        <p:spPr>
          <a:xfrm>
            <a:off x="6678038" y="3751363"/>
            <a:ext cx="4367700" cy="18849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lang="en-US" sz="2499">
                <a:solidFill>
                  <a:srgbClr val="293D2F"/>
                </a:solidFill>
                <a:latin typeface="Lato"/>
                <a:ea typeface="Lato"/>
                <a:cs typeface="Lato"/>
                <a:sym typeface="Lato"/>
              </a:rPr>
              <a:t>Lenguaje de consulta similar al SQL, pero orientado a objetos. Realiza consultas sobre las entidades y sus relaciones.</a:t>
            </a:r>
            <a:endParaRPr/>
          </a:p>
        </p:txBody>
      </p:sp>
      <p:sp>
        <p:nvSpPr>
          <p:cNvPr id="503" name="Google Shape;503;p39"/>
          <p:cNvSpPr txBox="1"/>
          <p:nvPr/>
        </p:nvSpPr>
        <p:spPr>
          <a:xfrm>
            <a:off x="13217164" y="2951938"/>
            <a:ext cx="3777300" cy="53850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1" lang="en-US" sz="3499">
                <a:solidFill>
                  <a:srgbClr val="336430"/>
                </a:solidFill>
                <a:latin typeface="Lato"/>
                <a:ea typeface="Lato"/>
                <a:cs typeface="Lato"/>
                <a:sym typeface="Lato"/>
              </a:rPr>
              <a:t>Persistencia</a:t>
            </a:r>
            <a:endParaRPr/>
          </a:p>
        </p:txBody>
      </p:sp>
      <p:sp>
        <p:nvSpPr>
          <p:cNvPr id="504" name="Google Shape;504;p39"/>
          <p:cNvSpPr txBox="1"/>
          <p:nvPr/>
        </p:nvSpPr>
        <p:spPr>
          <a:xfrm>
            <a:off x="13024675" y="3712957"/>
            <a:ext cx="3777300" cy="8847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lang="en-US" sz="2499">
                <a:solidFill>
                  <a:srgbClr val="293D2F"/>
                </a:solidFill>
                <a:latin typeface="Lato"/>
                <a:ea typeface="Lato"/>
                <a:cs typeface="Lato"/>
                <a:sym typeface="Lato"/>
              </a:rPr>
              <a:t>M</a:t>
            </a:r>
            <a:r>
              <a:rPr lang="en-US" sz="2499">
                <a:solidFill>
                  <a:srgbClr val="293D2F"/>
                </a:solidFill>
                <a:latin typeface="Lato"/>
                <a:ea typeface="Lato"/>
                <a:cs typeface="Lato"/>
                <a:sym typeface="Lato"/>
              </a:rPr>
              <a:t>aneja el ciclo de vida de los objetos persistentes</a:t>
            </a:r>
            <a:endParaRPr/>
          </a:p>
        </p:txBody>
      </p:sp>
      <p:pic>
        <p:nvPicPr>
          <p:cNvPr id="505" name="Google Shape;505;p39"/>
          <p:cNvPicPr preferRelativeResize="0"/>
          <p:nvPr/>
        </p:nvPicPr>
        <p:blipFill>
          <a:blip r:embed="rId3">
            <a:alphaModFix/>
          </a:blip>
          <a:stretch>
            <a:fillRect/>
          </a:stretch>
        </p:blipFill>
        <p:spPr>
          <a:xfrm>
            <a:off x="5956274" y="6178197"/>
            <a:ext cx="6375449" cy="400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509" name="Shape 509"/>
        <p:cNvGrpSpPr/>
        <p:nvPr/>
      </p:nvGrpSpPr>
      <p:grpSpPr>
        <a:xfrm>
          <a:off x="0" y="0"/>
          <a:ext cx="0" cy="0"/>
          <a:chOff x="0" y="0"/>
          <a:chExt cx="0" cy="0"/>
        </a:xfrm>
      </p:grpSpPr>
      <p:grpSp>
        <p:nvGrpSpPr>
          <p:cNvPr id="510" name="Google Shape;510;p40"/>
          <p:cNvGrpSpPr/>
          <p:nvPr/>
        </p:nvGrpSpPr>
        <p:grpSpPr>
          <a:xfrm>
            <a:off x="11218600" y="4360471"/>
            <a:ext cx="7906380" cy="6414774"/>
            <a:chOff x="0" y="-47625"/>
            <a:chExt cx="2082325" cy="1292780"/>
          </a:xfrm>
        </p:grpSpPr>
        <p:sp>
          <p:nvSpPr>
            <p:cNvPr id="511" name="Google Shape;511;p40"/>
            <p:cNvSpPr/>
            <p:nvPr/>
          </p:nvSpPr>
          <p:spPr>
            <a:xfrm>
              <a:off x="0" y="0"/>
              <a:ext cx="2082325" cy="1245155"/>
            </a:xfrm>
            <a:custGeom>
              <a:rect b="b" l="l" r="r" t="t"/>
              <a:pathLst>
                <a:path extrusionOk="0" h="1245155" w="2082325">
                  <a:moveTo>
                    <a:pt x="49939" y="0"/>
                  </a:moveTo>
                  <a:lnTo>
                    <a:pt x="2032385" y="0"/>
                  </a:lnTo>
                  <a:cubicBezTo>
                    <a:pt x="2059966" y="0"/>
                    <a:pt x="2082325" y="22359"/>
                    <a:pt x="2082325" y="49939"/>
                  </a:cubicBezTo>
                  <a:lnTo>
                    <a:pt x="2082325" y="1195216"/>
                  </a:lnTo>
                  <a:cubicBezTo>
                    <a:pt x="2082325" y="1222796"/>
                    <a:pt x="2059966" y="1245155"/>
                    <a:pt x="2032385" y="1245155"/>
                  </a:cubicBezTo>
                  <a:lnTo>
                    <a:pt x="49939" y="1245155"/>
                  </a:lnTo>
                  <a:cubicBezTo>
                    <a:pt x="36695" y="1245155"/>
                    <a:pt x="23992" y="1239894"/>
                    <a:pt x="14627" y="1230528"/>
                  </a:cubicBezTo>
                  <a:cubicBezTo>
                    <a:pt x="5261" y="1221163"/>
                    <a:pt x="0" y="1208460"/>
                    <a:pt x="0" y="1195216"/>
                  </a:cubicBezTo>
                  <a:lnTo>
                    <a:pt x="0" y="49939"/>
                  </a:lnTo>
                  <a:cubicBezTo>
                    <a:pt x="0" y="22359"/>
                    <a:pt x="22359" y="0"/>
                    <a:pt x="49939"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3" name="Google Shape;513;p40"/>
          <p:cNvSpPr txBox="1"/>
          <p:nvPr/>
        </p:nvSpPr>
        <p:spPr>
          <a:xfrm>
            <a:off x="290400" y="7503913"/>
            <a:ext cx="7445700" cy="53850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1" lang="en-US" sz="3499">
                <a:solidFill>
                  <a:srgbClr val="336430"/>
                </a:solidFill>
                <a:latin typeface="Lato"/>
                <a:ea typeface="Lato"/>
                <a:cs typeface="Lato"/>
                <a:sym typeface="Lato"/>
              </a:rPr>
              <a:t>Manejo Automático de Relaciones</a:t>
            </a:r>
            <a:endParaRPr/>
          </a:p>
        </p:txBody>
      </p:sp>
      <p:sp>
        <p:nvSpPr>
          <p:cNvPr id="514" name="Google Shape;514;p40"/>
          <p:cNvSpPr txBox="1"/>
          <p:nvPr/>
        </p:nvSpPr>
        <p:spPr>
          <a:xfrm>
            <a:off x="290398" y="8187975"/>
            <a:ext cx="6621900" cy="18849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lang="en-US" sz="2499">
                <a:solidFill>
                  <a:srgbClr val="293D2F"/>
                </a:solidFill>
                <a:latin typeface="Lato"/>
                <a:ea typeface="Lato"/>
                <a:cs typeface="Lato"/>
                <a:sym typeface="Lato"/>
              </a:rPr>
              <a:t>Gestiona automáticamente las relaciones entre entidades (uno a muchos, muchos a muchos, etc.), lo que simplifica el código y reduce la posibilidad de errores.</a:t>
            </a:r>
            <a:endParaRPr/>
          </a:p>
        </p:txBody>
      </p:sp>
      <p:sp>
        <p:nvSpPr>
          <p:cNvPr id="515" name="Google Shape;515;p40"/>
          <p:cNvSpPr txBox="1"/>
          <p:nvPr/>
        </p:nvSpPr>
        <p:spPr>
          <a:xfrm>
            <a:off x="10541773" y="87450"/>
            <a:ext cx="49533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Hibernate</a:t>
            </a:r>
            <a:endParaRPr/>
          </a:p>
        </p:txBody>
      </p:sp>
      <p:sp>
        <p:nvSpPr>
          <p:cNvPr id="516" name="Google Shape;516;p40"/>
          <p:cNvSpPr txBox="1"/>
          <p:nvPr/>
        </p:nvSpPr>
        <p:spPr>
          <a:xfrm>
            <a:off x="8582001" y="1472850"/>
            <a:ext cx="93417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93D2F"/>
                </a:solidFill>
                <a:latin typeface="Lato"/>
                <a:ea typeface="Lato"/>
                <a:cs typeface="Lato"/>
                <a:sym typeface="Lato"/>
              </a:rPr>
              <a:t>Es una implementación de la especificación JPA</a:t>
            </a:r>
            <a:endParaRPr/>
          </a:p>
        </p:txBody>
      </p:sp>
      <p:sp>
        <p:nvSpPr>
          <p:cNvPr id="517" name="Google Shape;517;p40"/>
          <p:cNvSpPr txBox="1"/>
          <p:nvPr/>
        </p:nvSpPr>
        <p:spPr>
          <a:xfrm>
            <a:off x="290403" y="4675138"/>
            <a:ext cx="37773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336430"/>
                </a:solidFill>
                <a:latin typeface="Lato"/>
                <a:ea typeface="Lato"/>
                <a:cs typeface="Lato"/>
                <a:sym typeface="Lato"/>
              </a:rPr>
              <a:t>Portabilidad</a:t>
            </a:r>
            <a:endParaRPr/>
          </a:p>
        </p:txBody>
      </p:sp>
      <p:sp>
        <p:nvSpPr>
          <p:cNvPr id="518" name="Google Shape;518;p40"/>
          <p:cNvSpPr txBox="1"/>
          <p:nvPr/>
        </p:nvSpPr>
        <p:spPr>
          <a:xfrm>
            <a:off x="290399" y="2239325"/>
            <a:ext cx="4750500" cy="538500"/>
          </a:xfrm>
          <a:prstGeom prst="rect">
            <a:avLst/>
          </a:prstGeom>
          <a:noFill/>
          <a:ln>
            <a:noFill/>
          </a:ln>
        </p:spPr>
        <p:txBody>
          <a:bodyPr anchorCtr="0" anchor="t" bIns="0" lIns="0" spcFirstLastPara="1" rIns="0" wrap="square" tIns="0">
            <a:spAutoFit/>
          </a:bodyPr>
          <a:lstStyle/>
          <a:p>
            <a:pPr indent="0" lvl="0" marL="0" marR="0" rtl="0" algn="just">
              <a:lnSpc>
                <a:spcPct val="120005"/>
              </a:lnSpc>
              <a:spcBef>
                <a:spcPts val="0"/>
              </a:spcBef>
              <a:spcAft>
                <a:spcPts val="0"/>
              </a:spcAft>
              <a:buNone/>
            </a:pPr>
            <a:r>
              <a:rPr b="1" lang="en-US" sz="3499">
                <a:solidFill>
                  <a:srgbClr val="336430"/>
                </a:solidFill>
                <a:latin typeface="Lato"/>
                <a:ea typeface="Lato"/>
                <a:cs typeface="Lato"/>
                <a:sym typeface="Lato"/>
              </a:rPr>
              <a:t>Abstracción del SQL</a:t>
            </a:r>
            <a:endParaRPr/>
          </a:p>
        </p:txBody>
      </p:sp>
      <p:sp>
        <p:nvSpPr>
          <p:cNvPr id="519" name="Google Shape;519;p40"/>
          <p:cNvSpPr txBox="1"/>
          <p:nvPr/>
        </p:nvSpPr>
        <p:spPr>
          <a:xfrm>
            <a:off x="290398" y="5213638"/>
            <a:ext cx="6430200" cy="18849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lang="en-US" sz="2499">
                <a:solidFill>
                  <a:srgbClr val="293D2F"/>
                </a:solidFill>
                <a:latin typeface="Lato"/>
                <a:ea typeface="Lato"/>
                <a:cs typeface="Lato"/>
                <a:sym typeface="Lato"/>
              </a:rPr>
              <a:t>Al ser independiente de la base de datos, Hibernate permite que la misma aplicación Java funcione con diferentes bases de datos con cambios mínimos en la configuración.</a:t>
            </a:r>
            <a:endParaRPr/>
          </a:p>
        </p:txBody>
      </p:sp>
      <p:sp>
        <p:nvSpPr>
          <p:cNvPr id="520" name="Google Shape;520;p40"/>
          <p:cNvSpPr txBox="1"/>
          <p:nvPr/>
        </p:nvSpPr>
        <p:spPr>
          <a:xfrm>
            <a:off x="290398" y="2888500"/>
            <a:ext cx="6621900" cy="13848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lang="en-US" sz="2499">
                <a:solidFill>
                  <a:srgbClr val="293D2F"/>
                </a:solidFill>
                <a:latin typeface="Lato"/>
                <a:ea typeface="Lato"/>
                <a:cs typeface="Lato"/>
                <a:sym typeface="Lato"/>
              </a:rPr>
              <a:t>Permite a los desarrolladores centrarse en el código orientado a objetos sin tener que escribir SQL explícitamente.</a:t>
            </a:r>
            <a:endParaRPr/>
          </a:p>
        </p:txBody>
      </p:sp>
      <p:pic>
        <p:nvPicPr>
          <p:cNvPr id="521" name="Google Shape;521;p40"/>
          <p:cNvPicPr preferRelativeResize="0"/>
          <p:nvPr/>
        </p:nvPicPr>
        <p:blipFill>
          <a:blip r:embed="rId3">
            <a:alphaModFix/>
          </a:blip>
          <a:stretch>
            <a:fillRect/>
          </a:stretch>
        </p:blipFill>
        <p:spPr>
          <a:xfrm>
            <a:off x="10541775" y="2239325"/>
            <a:ext cx="6185600" cy="7833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525" name="Shape 525"/>
        <p:cNvGrpSpPr/>
        <p:nvPr/>
      </p:nvGrpSpPr>
      <p:grpSpPr>
        <a:xfrm>
          <a:off x="0" y="0"/>
          <a:ext cx="0" cy="0"/>
          <a:chOff x="0" y="0"/>
          <a:chExt cx="0" cy="0"/>
        </a:xfrm>
      </p:grpSpPr>
      <p:sp>
        <p:nvSpPr>
          <p:cNvPr id="526" name="Google Shape;526;p41"/>
          <p:cNvSpPr/>
          <p:nvPr/>
        </p:nvSpPr>
        <p:spPr>
          <a:xfrm>
            <a:off x="0" y="-197827"/>
            <a:ext cx="2406998" cy="10682654"/>
          </a:xfrm>
          <a:custGeom>
            <a:rect b="b" l="l" r="r" t="t"/>
            <a:pathLst>
              <a:path extrusionOk="0" h="4517048" w="1017774">
                <a:moveTo>
                  <a:pt x="893314" y="4517048"/>
                </a:moveTo>
                <a:lnTo>
                  <a:pt x="124460" y="4517048"/>
                </a:lnTo>
                <a:cubicBezTo>
                  <a:pt x="55880" y="4517048"/>
                  <a:pt x="0" y="4461168"/>
                  <a:pt x="0" y="4392588"/>
                </a:cubicBezTo>
                <a:lnTo>
                  <a:pt x="0" y="124460"/>
                </a:lnTo>
                <a:cubicBezTo>
                  <a:pt x="0" y="55880"/>
                  <a:pt x="55880" y="0"/>
                  <a:pt x="124460" y="0"/>
                </a:cubicBezTo>
                <a:lnTo>
                  <a:pt x="893314" y="0"/>
                </a:lnTo>
                <a:cubicBezTo>
                  <a:pt x="961894" y="0"/>
                  <a:pt x="1017774" y="55880"/>
                  <a:pt x="1017774" y="124460"/>
                </a:cubicBezTo>
                <a:lnTo>
                  <a:pt x="1017774" y="4392588"/>
                </a:lnTo>
                <a:cubicBezTo>
                  <a:pt x="1017774" y="4461168"/>
                  <a:pt x="961894" y="4517048"/>
                  <a:pt x="893314" y="4517048"/>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p:nvPr/>
        </p:nvSpPr>
        <p:spPr>
          <a:xfrm>
            <a:off x="5584982" y="401025"/>
            <a:ext cx="3286125" cy="4929188"/>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3">
              <a:alphaModFix/>
            </a:blip>
            <a:stretch>
              <a:fillRect b="0" l="-71945" r="-719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1"/>
          <p:cNvSpPr/>
          <p:nvPr/>
        </p:nvSpPr>
        <p:spPr>
          <a:xfrm>
            <a:off x="-315656" y="296400"/>
            <a:ext cx="5492750" cy="8239125"/>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4">
              <a:alphaModFix/>
            </a:blip>
            <a:stretch>
              <a:fillRect b="0" l="-62496" r="-6249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41"/>
          <p:cNvSpPr/>
          <p:nvPr/>
        </p:nvSpPr>
        <p:spPr>
          <a:xfrm>
            <a:off x="9278973" y="296400"/>
            <a:ext cx="4937125" cy="4938112"/>
          </a:xfrm>
          <a:custGeom>
            <a:rect b="b" l="l" r="r" t="t"/>
            <a:pathLst>
              <a:path extrusionOk="0"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1">
            <a:blip r:embed="rId5">
              <a:alphaModFix/>
            </a:blip>
            <a:stretch>
              <a:fillRect b="0" l="-25014" r="-2501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11456690" y="5542417"/>
            <a:ext cx="2968625" cy="2969219"/>
          </a:xfrm>
          <a:custGeom>
            <a:rect b="b" l="l" r="r" t="t"/>
            <a:pathLst>
              <a:path extrusionOk="0"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1">
            <a:blip r:embed="rId6">
              <a:alphaModFix/>
            </a:blip>
            <a:stretch>
              <a:fillRect b="0" l="-25014" r="-2501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a:off x="5515207" y="5773280"/>
            <a:ext cx="5277028" cy="2968625"/>
          </a:xfrm>
          <a:custGeom>
            <a:rect b="b" l="l" r="r" t="t"/>
            <a:pathLst>
              <a:path extrusionOk="0"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7">
              <a:alphaModFix/>
            </a:blip>
            <a:stretch>
              <a:fillRect b="-9264" l="0" r="0" t="-926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41"/>
          <p:cNvGrpSpPr/>
          <p:nvPr/>
        </p:nvGrpSpPr>
        <p:grpSpPr>
          <a:xfrm>
            <a:off x="11561315" y="588311"/>
            <a:ext cx="6234126" cy="3905480"/>
            <a:chOff x="0" y="-47625"/>
            <a:chExt cx="1641899" cy="1028597"/>
          </a:xfrm>
        </p:grpSpPr>
        <p:sp>
          <p:nvSpPr>
            <p:cNvPr id="533" name="Google Shape;533;p41"/>
            <p:cNvSpPr/>
            <p:nvPr/>
          </p:nvSpPr>
          <p:spPr>
            <a:xfrm>
              <a:off x="0" y="0"/>
              <a:ext cx="1641899" cy="980972"/>
            </a:xfrm>
            <a:custGeom>
              <a:rect b="b" l="l" r="r" t="t"/>
              <a:pathLst>
                <a:path extrusionOk="0" h="980972" w="1641899">
                  <a:moveTo>
                    <a:pt x="63335" y="0"/>
                  </a:moveTo>
                  <a:lnTo>
                    <a:pt x="1578564" y="0"/>
                  </a:lnTo>
                  <a:cubicBezTo>
                    <a:pt x="1595362" y="0"/>
                    <a:pt x="1611471" y="6673"/>
                    <a:pt x="1623349" y="18550"/>
                  </a:cubicBezTo>
                  <a:cubicBezTo>
                    <a:pt x="1635227" y="30428"/>
                    <a:pt x="1641899" y="46538"/>
                    <a:pt x="1641899" y="63335"/>
                  </a:cubicBezTo>
                  <a:lnTo>
                    <a:pt x="1641899" y="917636"/>
                  </a:lnTo>
                  <a:cubicBezTo>
                    <a:pt x="1641899" y="934434"/>
                    <a:pt x="1635227" y="950543"/>
                    <a:pt x="1623349" y="962421"/>
                  </a:cubicBezTo>
                  <a:cubicBezTo>
                    <a:pt x="1611471" y="974299"/>
                    <a:pt x="1595362" y="980972"/>
                    <a:pt x="1578564" y="980972"/>
                  </a:cubicBezTo>
                  <a:lnTo>
                    <a:pt x="63335" y="980972"/>
                  </a:lnTo>
                  <a:cubicBezTo>
                    <a:pt x="46538" y="980972"/>
                    <a:pt x="30428" y="974299"/>
                    <a:pt x="18550" y="962421"/>
                  </a:cubicBezTo>
                  <a:cubicBezTo>
                    <a:pt x="6673" y="950543"/>
                    <a:pt x="0" y="934434"/>
                    <a:pt x="0" y="917636"/>
                  </a:cubicBezTo>
                  <a:lnTo>
                    <a:pt x="0" y="63335"/>
                  </a:lnTo>
                  <a:cubicBezTo>
                    <a:pt x="0" y="46538"/>
                    <a:pt x="6673" y="30428"/>
                    <a:pt x="18550" y="18550"/>
                  </a:cubicBezTo>
                  <a:cubicBezTo>
                    <a:pt x="30428" y="6673"/>
                    <a:pt x="46538" y="0"/>
                    <a:pt x="63335"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5" name="Google Shape;535;p41"/>
          <p:cNvSpPr txBox="1"/>
          <p:nvPr/>
        </p:nvSpPr>
        <p:spPr>
          <a:xfrm>
            <a:off x="12049075" y="1848338"/>
            <a:ext cx="5265000" cy="138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9000">
                <a:solidFill>
                  <a:srgbClr val="EDECEC"/>
                </a:solidFill>
                <a:latin typeface="Francois One"/>
                <a:ea typeface="Francois One"/>
                <a:cs typeface="Francois One"/>
                <a:sym typeface="Francois One"/>
              </a:rPr>
              <a:t>Resultados</a:t>
            </a:r>
            <a:endParaRPr/>
          </a:p>
        </p:txBody>
      </p:sp>
      <p:sp>
        <p:nvSpPr>
          <p:cNvPr id="536" name="Google Shape;536;p41"/>
          <p:cNvSpPr txBox="1"/>
          <p:nvPr/>
        </p:nvSpPr>
        <p:spPr>
          <a:xfrm>
            <a:off x="3084723" y="8819550"/>
            <a:ext cx="10915500" cy="1132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a:solidFill>
                  <a:srgbClr val="293D2F"/>
                </a:solidFill>
                <a:latin typeface="Lato"/>
                <a:ea typeface="Lato"/>
                <a:cs typeface="Lato"/>
                <a:sym typeface="Lato"/>
              </a:rPr>
              <a:t>Algunas implementaciones de ABM (alta, baja, modificación y recuperación) sobre todas las entidades.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105" name="Shape 105"/>
        <p:cNvGrpSpPr/>
        <p:nvPr/>
      </p:nvGrpSpPr>
      <p:grpSpPr>
        <a:xfrm>
          <a:off x="0" y="0"/>
          <a:ext cx="0" cy="0"/>
          <a:chOff x="0" y="0"/>
          <a:chExt cx="0" cy="0"/>
        </a:xfrm>
      </p:grpSpPr>
      <p:grpSp>
        <p:nvGrpSpPr>
          <p:cNvPr id="106" name="Google Shape;106;p15"/>
          <p:cNvGrpSpPr/>
          <p:nvPr/>
        </p:nvGrpSpPr>
        <p:grpSpPr>
          <a:xfrm>
            <a:off x="10489054" y="-18953"/>
            <a:ext cx="6770246" cy="3266926"/>
            <a:chOff x="0" y="-47625"/>
            <a:chExt cx="1783110" cy="860425"/>
          </a:xfrm>
        </p:grpSpPr>
        <p:sp>
          <p:nvSpPr>
            <p:cNvPr id="107" name="Google Shape;107;p15"/>
            <p:cNvSpPr/>
            <p:nvPr/>
          </p:nvSpPr>
          <p:spPr>
            <a:xfrm>
              <a:off x="0" y="0"/>
              <a:ext cx="1783110" cy="812800"/>
            </a:xfrm>
            <a:custGeom>
              <a:rect b="b" l="l" r="r" t="t"/>
              <a:pathLst>
                <a:path extrusionOk="0" h="812800" w="1783110">
                  <a:moveTo>
                    <a:pt x="58320" y="0"/>
                  </a:moveTo>
                  <a:lnTo>
                    <a:pt x="1724790" y="0"/>
                  </a:lnTo>
                  <a:cubicBezTo>
                    <a:pt x="1740258" y="0"/>
                    <a:pt x="1755092" y="6144"/>
                    <a:pt x="1766029" y="17081"/>
                  </a:cubicBezTo>
                  <a:cubicBezTo>
                    <a:pt x="1776966" y="28018"/>
                    <a:pt x="1783110" y="42852"/>
                    <a:pt x="1783110" y="58320"/>
                  </a:cubicBezTo>
                  <a:lnTo>
                    <a:pt x="1783110" y="754480"/>
                  </a:lnTo>
                  <a:cubicBezTo>
                    <a:pt x="1783110" y="769948"/>
                    <a:pt x="1776966" y="784782"/>
                    <a:pt x="1766029" y="795719"/>
                  </a:cubicBezTo>
                  <a:cubicBezTo>
                    <a:pt x="1755092" y="806656"/>
                    <a:pt x="1740258" y="812800"/>
                    <a:pt x="1724790" y="812800"/>
                  </a:cubicBezTo>
                  <a:lnTo>
                    <a:pt x="58320" y="812800"/>
                  </a:lnTo>
                  <a:cubicBezTo>
                    <a:pt x="42852" y="812800"/>
                    <a:pt x="28018" y="806656"/>
                    <a:pt x="17081" y="795719"/>
                  </a:cubicBezTo>
                  <a:cubicBezTo>
                    <a:pt x="6144" y="784782"/>
                    <a:pt x="0" y="769948"/>
                    <a:pt x="0" y="754480"/>
                  </a:cubicBezTo>
                  <a:lnTo>
                    <a:pt x="0" y="58320"/>
                  </a:lnTo>
                  <a:cubicBezTo>
                    <a:pt x="0" y="42852"/>
                    <a:pt x="6144" y="28018"/>
                    <a:pt x="17081" y="17081"/>
                  </a:cubicBezTo>
                  <a:cubicBezTo>
                    <a:pt x="28018" y="6144"/>
                    <a:pt x="42852" y="0"/>
                    <a:pt x="5832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15"/>
          <p:cNvGrpSpPr/>
          <p:nvPr/>
        </p:nvGrpSpPr>
        <p:grpSpPr>
          <a:xfrm>
            <a:off x="10489054" y="3421097"/>
            <a:ext cx="6770246" cy="3266926"/>
            <a:chOff x="0" y="-47625"/>
            <a:chExt cx="1783110" cy="860425"/>
          </a:xfrm>
        </p:grpSpPr>
        <p:sp>
          <p:nvSpPr>
            <p:cNvPr id="110" name="Google Shape;110;p15"/>
            <p:cNvSpPr/>
            <p:nvPr/>
          </p:nvSpPr>
          <p:spPr>
            <a:xfrm>
              <a:off x="0" y="0"/>
              <a:ext cx="1783110" cy="812800"/>
            </a:xfrm>
            <a:custGeom>
              <a:rect b="b" l="l" r="r" t="t"/>
              <a:pathLst>
                <a:path extrusionOk="0" h="812800" w="1783110">
                  <a:moveTo>
                    <a:pt x="58320" y="0"/>
                  </a:moveTo>
                  <a:lnTo>
                    <a:pt x="1724790" y="0"/>
                  </a:lnTo>
                  <a:cubicBezTo>
                    <a:pt x="1740258" y="0"/>
                    <a:pt x="1755092" y="6144"/>
                    <a:pt x="1766029" y="17081"/>
                  </a:cubicBezTo>
                  <a:cubicBezTo>
                    <a:pt x="1776966" y="28018"/>
                    <a:pt x="1783110" y="42852"/>
                    <a:pt x="1783110" y="58320"/>
                  </a:cubicBezTo>
                  <a:lnTo>
                    <a:pt x="1783110" y="754480"/>
                  </a:lnTo>
                  <a:cubicBezTo>
                    <a:pt x="1783110" y="769948"/>
                    <a:pt x="1776966" y="784782"/>
                    <a:pt x="1766029" y="795719"/>
                  </a:cubicBezTo>
                  <a:cubicBezTo>
                    <a:pt x="1755092" y="806656"/>
                    <a:pt x="1740258" y="812800"/>
                    <a:pt x="1724790" y="812800"/>
                  </a:cubicBezTo>
                  <a:lnTo>
                    <a:pt x="58320" y="812800"/>
                  </a:lnTo>
                  <a:cubicBezTo>
                    <a:pt x="42852" y="812800"/>
                    <a:pt x="28018" y="806656"/>
                    <a:pt x="17081" y="795719"/>
                  </a:cubicBezTo>
                  <a:cubicBezTo>
                    <a:pt x="6144" y="784782"/>
                    <a:pt x="0" y="769948"/>
                    <a:pt x="0" y="754480"/>
                  </a:cubicBezTo>
                  <a:lnTo>
                    <a:pt x="0" y="58320"/>
                  </a:lnTo>
                  <a:cubicBezTo>
                    <a:pt x="0" y="42852"/>
                    <a:pt x="6144" y="28018"/>
                    <a:pt x="17081" y="17081"/>
                  </a:cubicBezTo>
                  <a:cubicBezTo>
                    <a:pt x="28018" y="6144"/>
                    <a:pt x="42852" y="0"/>
                    <a:pt x="5832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 name="Google Shape;112;p15"/>
          <p:cNvGrpSpPr/>
          <p:nvPr/>
        </p:nvGrpSpPr>
        <p:grpSpPr>
          <a:xfrm>
            <a:off x="10489054" y="6858201"/>
            <a:ext cx="6770246" cy="3266926"/>
            <a:chOff x="0" y="-47625"/>
            <a:chExt cx="1783110" cy="860425"/>
          </a:xfrm>
        </p:grpSpPr>
        <p:sp>
          <p:nvSpPr>
            <p:cNvPr id="113" name="Google Shape;113;p15"/>
            <p:cNvSpPr/>
            <p:nvPr/>
          </p:nvSpPr>
          <p:spPr>
            <a:xfrm>
              <a:off x="0" y="0"/>
              <a:ext cx="1783110" cy="812800"/>
            </a:xfrm>
            <a:custGeom>
              <a:rect b="b" l="l" r="r" t="t"/>
              <a:pathLst>
                <a:path extrusionOk="0" h="812800" w="1783110">
                  <a:moveTo>
                    <a:pt x="58320" y="0"/>
                  </a:moveTo>
                  <a:lnTo>
                    <a:pt x="1724790" y="0"/>
                  </a:lnTo>
                  <a:cubicBezTo>
                    <a:pt x="1740258" y="0"/>
                    <a:pt x="1755092" y="6144"/>
                    <a:pt x="1766029" y="17081"/>
                  </a:cubicBezTo>
                  <a:cubicBezTo>
                    <a:pt x="1776966" y="28018"/>
                    <a:pt x="1783110" y="42852"/>
                    <a:pt x="1783110" y="58320"/>
                  </a:cubicBezTo>
                  <a:lnTo>
                    <a:pt x="1783110" y="754480"/>
                  </a:lnTo>
                  <a:cubicBezTo>
                    <a:pt x="1783110" y="769948"/>
                    <a:pt x="1776966" y="784782"/>
                    <a:pt x="1766029" y="795719"/>
                  </a:cubicBezTo>
                  <a:cubicBezTo>
                    <a:pt x="1755092" y="806656"/>
                    <a:pt x="1740258" y="812800"/>
                    <a:pt x="1724790" y="812800"/>
                  </a:cubicBezTo>
                  <a:lnTo>
                    <a:pt x="58320" y="812800"/>
                  </a:lnTo>
                  <a:cubicBezTo>
                    <a:pt x="42852" y="812800"/>
                    <a:pt x="28018" y="806656"/>
                    <a:pt x="17081" y="795719"/>
                  </a:cubicBezTo>
                  <a:cubicBezTo>
                    <a:pt x="6144" y="784782"/>
                    <a:pt x="0" y="769948"/>
                    <a:pt x="0" y="754480"/>
                  </a:cubicBezTo>
                  <a:lnTo>
                    <a:pt x="0" y="58320"/>
                  </a:lnTo>
                  <a:cubicBezTo>
                    <a:pt x="0" y="42852"/>
                    <a:pt x="6144" y="28018"/>
                    <a:pt x="17081" y="17081"/>
                  </a:cubicBezTo>
                  <a:cubicBezTo>
                    <a:pt x="28018" y="6144"/>
                    <a:pt x="42852" y="0"/>
                    <a:pt x="5832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 name="Google Shape;115;p15"/>
          <p:cNvGrpSpPr/>
          <p:nvPr/>
        </p:nvGrpSpPr>
        <p:grpSpPr>
          <a:xfrm>
            <a:off x="9511002" y="842559"/>
            <a:ext cx="1537682" cy="1544574"/>
            <a:chOff x="1813" y="0"/>
            <a:chExt cx="809173" cy="812800"/>
          </a:xfrm>
        </p:grpSpPr>
        <p:sp>
          <p:nvSpPr>
            <p:cNvPr id="116" name="Google Shape;116;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4"/>
                </a:lnSpc>
                <a:spcBef>
                  <a:spcPts val="0"/>
                </a:spcBef>
                <a:spcAft>
                  <a:spcPts val="0"/>
                </a:spcAft>
                <a:buNone/>
              </a:pPr>
              <a:r>
                <a:rPr b="0" i="0" lang="en-US" sz="4499" u="none" cap="none" strike="noStrike">
                  <a:solidFill>
                    <a:srgbClr val="293D2F"/>
                  </a:solidFill>
                  <a:latin typeface="Francois One"/>
                  <a:ea typeface="Francois One"/>
                  <a:cs typeface="Francois One"/>
                  <a:sym typeface="Francois One"/>
                </a:rPr>
                <a:t>01.</a:t>
              </a:r>
              <a:endParaRPr/>
            </a:p>
          </p:txBody>
        </p:sp>
      </p:grpSp>
      <p:grpSp>
        <p:nvGrpSpPr>
          <p:cNvPr id="118" name="Google Shape;118;p15"/>
          <p:cNvGrpSpPr/>
          <p:nvPr/>
        </p:nvGrpSpPr>
        <p:grpSpPr>
          <a:xfrm>
            <a:off x="9537156" y="4371213"/>
            <a:ext cx="1537682" cy="1544574"/>
            <a:chOff x="1813" y="0"/>
            <a:chExt cx="809173" cy="812800"/>
          </a:xfrm>
        </p:grpSpPr>
        <p:sp>
          <p:nvSpPr>
            <p:cNvPr id="119" name="Google Shape;119;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4500" u="none" cap="none" strike="noStrike">
                  <a:solidFill>
                    <a:srgbClr val="293D2F"/>
                  </a:solidFill>
                  <a:latin typeface="Francois One"/>
                  <a:ea typeface="Francois One"/>
                  <a:cs typeface="Francois One"/>
                  <a:sym typeface="Francois One"/>
                </a:rPr>
                <a:t>02.</a:t>
              </a:r>
              <a:endParaRPr/>
            </a:p>
          </p:txBody>
        </p:sp>
      </p:grpSp>
      <p:grpSp>
        <p:nvGrpSpPr>
          <p:cNvPr id="121" name="Google Shape;121;p15"/>
          <p:cNvGrpSpPr/>
          <p:nvPr/>
        </p:nvGrpSpPr>
        <p:grpSpPr>
          <a:xfrm>
            <a:off x="9537156" y="7832869"/>
            <a:ext cx="1537682" cy="1544574"/>
            <a:chOff x="1813" y="0"/>
            <a:chExt cx="809173" cy="812800"/>
          </a:xfrm>
        </p:grpSpPr>
        <p:sp>
          <p:nvSpPr>
            <p:cNvPr id="122" name="Google Shape;122;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4500" u="none" cap="none" strike="noStrike">
                  <a:solidFill>
                    <a:srgbClr val="293D2F"/>
                  </a:solidFill>
                  <a:latin typeface="Francois One"/>
                  <a:ea typeface="Francois One"/>
                  <a:cs typeface="Francois One"/>
                  <a:sym typeface="Francois One"/>
                </a:rPr>
                <a:t>03.</a:t>
              </a:r>
              <a:endParaRPr/>
            </a:p>
          </p:txBody>
        </p:sp>
      </p:grpSp>
      <p:sp>
        <p:nvSpPr>
          <p:cNvPr id="124" name="Google Shape;124;p15"/>
          <p:cNvSpPr txBox="1"/>
          <p:nvPr/>
        </p:nvSpPr>
        <p:spPr>
          <a:xfrm>
            <a:off x="11480177" y="7561400"/>
            <a:ext cx="47646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500">
                <a:solidFill>
                  <a:srgbClr val="EDECEC"/>
                </a:solidFill>
                <a:latin typeface="Lato"/>
                <a:ea typeface="Lato"/>
                <a:cs typeface="Lato"/>
                <a:sym typeface="Lato"/>
              </a:rPr>
              <a:t>Sobre nosotros</a:t>
            </a:r>
            <a:endParaRPr/>
          </a:p>
        </p:txBody>
      </p:sp>
      <p:sp>
        <p:nvSpPr>
          <p:cNvPr id="125" name="Google Shape;125;p15"/>
          <p:cNvSpPr txBox="1"/>
          <p:nvPr/>
        </p:nvSpPr>
        <p:spPr>
          <a:xfrm>
            <a:off x="11480168" y="8439064"/>
            <a:ext cx="3306000" cy="9231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EDECEC"/>
                </a:solidFill>
                <a:latin typeface="Lato"/>
                <a:ea typeface="Lato"/>
                <a:cs typeface="Lato"/>
                <a:sym typeface="Lato"/>
              </a:rPr>
              <a:t>Organización</a:t>
            </a:r>
            <a:r>
              <a:rPr lang="en-US" sz="2499">
                <a:solidFill>
                  <a:srgbClr val="EDECEC"/>
                </a:solidFill>
                <a:latin typeface="Lato"/>
                <a:ea typeface="Lato"/>
                <a:cs typeface="Lato"/>
                <a:sym typeface="Lato"/>
              </a:rPr>
              <a:t> interna del grupo.</a:t>
            </a:r>
            <a:endParaRPr/>
          </a:p>
        </p:txBody>
      </p:sp>
      <p:pic>
        <p:nvPicPr>
          <p:cNvPr id="126" name="Google Shape;126;p15"/>
          <p:cNvPicPr preferRelativeResize="0"/>
          <p:nvPr/>
        </p:nvPicPr>
        <p:blipFill rotWithShape="1">
          <a:blip r:embed="rId3">
            <a:alphaModFix amt="19999"/>
          </a:blip>
          <a:srcRect b="0" l="0" r="0" t="0"/>
          <a:stretch/>
        </p:blipFill>
        <p:spPr>
          <a:xfrm>
            <a:off x="-3259831" y="1648165"/>
            <a:ext cx="9694470" cy="8858322"/>
          </a:xfrm>
          <a:prstGeom prst="rect">
            <a:avLst/>
          </a:prstGeom>
          <a:noFill/>
          <a:ln>
            <a:noFill/>
          </a:ln>
        </p:spPr>
      </p:pic>
      <p:sp>
        <p:nvSpPr>
          <p:cNvPr id="127" name="Google Shape;127;p15"/>
          <p:cNvSpPr txBox="1"/>
          <p:nvPr/>
        </p:nvSpPr>
        <p:spPr>
          <a:xfrm>
            <a:off x="484909" y="3719977"/>
            <a:ext cx="61218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Tabla de contenidos</a:t>
            </a:r>
            <a:endParaRPr/>
          </a:p>
        </p:txBody>
      </p:sp>
      <p:sp>
        <p:nvSpPr>
          <p:cNvPr id="128" name="Google Shape;128;p15"/>
          <p:cNvSpPr txBox="1"/>
          <p:nvPr/>
        </p:nvSpPr>
        <p:spPr>
          <a:xfrm>
            <a:off x="11415998" y="4142144"/>
            <a:ext cx="37944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500">
                <a:solidFill>
                  <a:srgbClr val="EDECEC"/>
                </a:solidFill>
                <a:latin typeface="Lato"/>
                <a:ea typeface="Lato"/>
                <a:cs typeface="Lato"/>
                <a:sym typeface="Lato"/>
              </a:rPr>
              <a:t>Etapas</a:t>
            </a:r>
            <a:endParaRPr/>
          </a:p>
        </p:txBody>
      </p:sp>
      <p:sp>
        <p:nvSpPr>
          <p:cNvPr id="129" name="Google Shape;129;p15"/>
          <p:cNvSpPr txBox="1"/>
          <p:nvPr/>
        </p:nvSpPr>
        <p:spPr>
          <a:xfrm>
            <a:off x="11415998" y="5019802"/>
            <a:ext cx="3306000" cy="9231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EDECEC"/>
                </a:solidFill>
                <a:latin typeface="Lato"/>
                <a:ea typeface="Lato"/>
                <a:cs typeface="Lato"/>
                <a:sym typeface="Lato"/>
              </a:rPr>
              <a:t>Desarrollo de la solución.</a:t>
            </a:r>
            <a:endParaRPr/>
          </a:p>
        </p:txBody>
      </p:sp>
      <p:sp>
        <p:nvSpPr>
          <p:cNvPr id="130" name="Google Shape;130;p15"/>
          <p:cNvSpPr txBox="1"/>
          <p:nvPr/>
        </p:nvSpPr>
        <p:spPr>
          <a:xfrm>
            <a:off x="11351828" y="722882"/>
            <a:ext cx="3794400" cy="69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500">
                <a:solidFill>
                  <a:srgbClr val="EDECEC"/>
                </a:solidFill>
                <a:latin typeface="Lato"/>
                <a:ea typeface="Lato"/>
                <a:cs typeface="Lato"/>
                <a:sym typeface="Lato"/>
              </a:rPr>
              <a:t>Introducción</a:t>
            </a:r>
            <a:endParaRPr/>
          </a:p>
        </p:txBody>
      </p:sp>
      <p:sp>
        <p:nvSpPr>
          <p:cNvPr id="131" name="Google Shape;131;p15"/>
          <p:cNvSpPr txBox="1"/>
          <p:nvPr/>
        </p:nvSpPr>
        <p:spPr>
          <a:xfrm>
            <a:off x="11351828" y="1600540"/>
            <a:ext cx="3306000" cy="9231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EDECEC"/>
                </a:solidFill>
                <a:latin typeface="Lato"/>
                <a:ea typeface="Lato"/>
                <a:cs typeface="Lato"/>
                <a:sym typeface="Lato"/>
              </a:rPr>
              <a:t>Descripción del problema abordado.</a:t>
            </a:r>
            <a:endParaRPr/>
          </a:p>
        </p:txBody>
      </p:sp>
      <p:cxnSp>
        <p:nvCxnSpPr>
          <p:cNvPr id="132" name="Google Shape;132;p15"/>
          <p:cNvCxnSpPr/>
          <p:nvPr/>
        </p:nvCxnSpPr>
        <p:spPr>
          <a:xfrm flipH="1" rot="10800000">
            <a:off x="5522192" y="1595796"/>
            <a:ext cx="3381172" cy="19050"/>
          </a:xfrm>
          <a:prstGeom prst="straightConnector1">
            <a:avLst/>
          </a:prstGeom>
          <a:noFill/>
          <a:ln cap="flat" cmpd="sng" w="38100">
            <a:solidFill>
              <a:srgbClr val="293D2F"/>
            </a:solidFill>
            <a:prstDash val="solid"/>
            <a:round/>
            <a:headEnd len="sm" w="sm" type="none"/>
            <a:tailEnd len="med" w="med" type="stealth"/>
          </a:ln>
        </p:spPr>
      </p:cxnSp>
      <p:cxnSp>
        <p:nvCxnSpPr>
          <p:cNvPr id="133" name="Google Shape;133;p15"/>
          <p:cNvCxnSpPr/>
          <p:nvPr/>
        </p:nvCxnSpPr>
        <p:spPr>
          <a:xfrm flipH="1" rot="10800000">
            <a:off x="5522192" y="5105400"/>
            <a:ext cx="3381172" cy="19050"/>
          </a:xfrm>
          <a:prstGeom prst="straightConnector1">
            <a:avLst/>
          </a:prstGeom>
          <a:noFill/>
          <a:ln cap="flat" cmpd="sng" w="38100">
            <a:solidFill>
              <a:srgbClr val="293D2F"/>
            </a:solidFill>
            <a:prstDash val="solid"/>
            <a:round/>
            <a:headEnd len="sm" w="sm" type="none"/>
            <a:tailEnd len="med" w="med" type="stealth"/>
          </a:ln>
        </p:spPr>
      </p:cxnSp>
      <p:cxnSp>
        <p:nvCxnSpPr>
          <p:cNvPr id="134" name="Google Shape;134;p15"/>
          <p:cNvCxnSpPr/>
          <p:nvPr/>
        </p:nvCxnSpPr>
        <p:spPr>
          <a:xfrm flipH="1" rot="10800000">
            <a:off x="5522192" y="8595631"/>
            <a:ext cx="3381172" cy="19050"/>
          </a:xfrm>
          <a:prstGeom prst="straightConnector1">
            <a:avLst/>
          </a:prstGeom>
          <a:noFill/>
          <a:ln cap="flat" cmpd="sng" w="38100">
            <a:solidFill>
              <a:srgbClr val="293D2F"/>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540" name="Shape 540"/>
        <p:cNvGrpSpPr/>
        <p:nvPr/>
      </p:nvGrpSpPr>
      <p:grpSpPr>
        <a:xfrm>
          <a:off x="0" y="0"/>
          <a:ext cx="0" cy="0"/>
          <a:chOff x="0" y="0"/>
          <a:chExt cx="0" cy="0"/>
        </a:xfrm>
      </p:grpSpPr>
      <p:pic>
        <p:nvPicPr>
          <p:cNvPr id="541" name="Google Shape;541;p42"/>
          <p:cNvPicPr preferRelativeResize="0"/>
          <p:nvPr/>
        </p:nvPicPr>
        <p:blipFill rotWithShape="1">
          <a:blip r:embed="rId3">
            <a:alphaModFix amt="20000"/>
          </a:blip>
          <a:srcRect b="0" l="0" r="0" t="0"/>
          <a:stretch/>
        </p:blipFill>
        <p:spPr>
          <a:xfrm rot="-2256096">
            <a:off x="11289801" y="1734647"/>
            <a:ext cx="10051202" cy="9184286"/>
          </a:xfrm>
          <a:prstGeom prst="rect">
            <a:avLst/>
          </a:prstGeom>
          <a:noFill/>
          <a:ln>
            <a:noFill/>
          </a:ln>
        </p:spPr>
      </p:pic>
      <p:grpSp>
        <p:nvGrpSpPr>
          <p:cNvPr id="542" name="Google Shape;542;p42"/>
          <p:cNvGrpSpPr/>
          <p:nvPr/>
        </p:nvGrpSpPr>
        <p:grpSpPr>
          <a:xfrm>
            <a:off x="351275" y="1904751"/>
            <a:ext cx="7316071" cy="5708238"/>
            <a:chOff x="0" y="-47625"/>
            <a:chExt cx="1287474" cy="860400"/>
          </a:xfrm>
        </p:grpSpPr>
        <p:sp>
          <p:nvSpPr>
            <p:cNvPr id="543" name="Google Shape;543;p42"/>
            <p:cNvSpPr/>
            <p:nvPr/>
          </p:nvSpPr>
          <p:spPr>
            <a:xfrm>
              <a:off x="0" y="0"/>
              <a:ext cx="1287474" cy="675965"/>
            </a:xfrm>
            <a:custGeom>
              <a:rect b="b" l="l" r="r" t="t"/>
              <a:pathLst>
                <a:path extrusionOk="0" h="675965" w="1287474">
                  <a:moveTo>
                    <a:pt x="80771" y="0"/>
                  </a:moveTo>
                  <a:lnTo>
                    <a:pt x="1206703" y="0"/>
                  </a:lnTo>
                  <a:cubicBezTo>
                    <a:pt x="1251312" y="0"/>
                    <a:pt x="1287474" y="36162"/>
                    <a:pt x="1287474" y="80771"/>
                  </a:cubicBezTo>
                  <a:lnTo>
                    <a:pt x="1287474" y="595194"/>
                  </a:lnTo>
                  <a:cubicBezTo>
                    <a:pt x="1287474" y="639803"/>
                    <a:pt x="1251312" y="675965"/>
                    <a:pt x="1206703" y="675965"/>
                  </a:cubicBezTo>
                  <a:lnTo>
                    <a:pt x="80771" y="675965"/>
                  </a:lnTo>
                  <a:cubicBezTo>
                    <a:pt x="36162" y="675965"/>
                    <a:pt x="0" y="639803"/>
                    <a:pt x="0" y="595194"/>
                  </a:cubicBezTo>
                  <a:lnTo>
                    <a:pt x="0" y="80771"/>
                  </a:lnTo>
                  <a:cubicBezTo>
                    <a:pt x="0" y="36162"/>
                    <a:pt x="36162" y="0"/>
                    <a:pt x="80771"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5" name="Google Shape;545;p42"/>
          <p:cNvGrpSpPr/>
          <p:nvPr/>
        </p:nvGrpSpPr>
        <p:grpSpPr>
          <a:xfrm>
            <a:off x="9838099" y="2091440"/>
            <a:ext cx="7670714" cy="3916283"/>
            <a:chOff x="0" y="-47625"/>
            <a:chExt cx="1250687" cy="860400"/>
          </a:xfrm>
        </p:grpSpPr>
        <p:sp>
          <p:nvSpPr>
            <p:cNvPr id="546" name="Google Shape;546;p42"/>
            <p:cNvSpPr/>
            <p:nvPr/>
          </p:nvSpPr>
          <p:spPr>
            <a:xfrm>
              <a:off x="0" y="0"/>
              <a:ext cx="1250687" cy="675965"/>
            </a:xfrm>
            <a:custGeom>
              <a:rect b="b" l="l" r="r" t="t"/>
              <a:pathLst>
                <a:path extrusionOk="0" h="675965" w="1250687">
                  <a:moveTo>
                    <a:pt x="83146" y="0"/>
                  </a:moveTo>
                  <a:lnTo>
                    <a:pt x="1167541" y="0"/>
                  </a:lnTo>
                  <a:cubicBezTo>
                    <a:pt x="1213461" y="0"/>
                    <a:pt x="1250687" y="37226"/>
                    <a:pt x="1250687" y="83146"/>
                  </a:cubicBezTo>
                  <a:lnTo>
                    <a:pt x="1250687" y="592819"/>
                  </a:lnTo>
                  <a:cubicBezTo>
                    <a:pt x="1250687" y="638739"/>
                    <a:pt x="1213461" y="675965"/>
                    <a:pt x="1167541" y="675965"/>
                  </a:cubicBezTo>
                  <a:lnTo>
                    <a:pt x="83146" y="675965"/>
                  </a:lnTo>
                  <a:cubicBezTo>
                    <a:pt x="37226" y="675965"/>
                    <a:pt x="0" y="638739"/>
                    <a:pt x="0" y="592819"/>
                  </a:cubicBezTo>
                  <a:lnTo>
                    <a:pt x="0" y="83146"/>
                  </a:lnTo>
                  <a:cubicBezTo>
                    <a:pt x="0" y="37226"/>
                    <a:pt x="37226" y="0"/>
                    <a:pt x="83146"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8" name="Google Shape;548;p42"/>
          <p:cNvSpPr txBox="1"/>
          <p:nvPr/>
        </p:nvSpPr>
        <p:spPr>
          <a:xfrm>
            <a:off x="351271" y="332300"/>
            <a:ext cx="13567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Herramientas Utilizadas</a:t>
            </a:r>
            <a:endParaRPr/>
          </a:p>
        </p:txBody>
      </p:sp>
      <p:sp>
        <p:nvSpPr>
          <p:cNvPr id="549" name="Google Shape;549;p42"/>
          <p:cNvSpPr txBox="1"/>
          <p:nvPr/>
        </p:nvSpPr>
        <p:spPr>
          <a:xfrm>
            <a:off x="701101" y="2395855"/>
            <a:ext cx="3870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293D2F"/>
                </a:solidFill>
                <a:latin typeface="Lato"/>
                <a:ea typeface="Lato"/>
                <a:cs typeface="Lato"/>
                <a:sym typeface="Lato"/>
              </a:rPr>
              <a:t>Eclipse</a:t>
            </a:r>
            <a:endParaRPr/>
          </a:p>
        </p:txBody>
      </p:sp>
      <p:sp>
        <p:nvSpPr>
          <p:cNvPr id="550" name="Google Shape;550;p42"/>
          <p:cNvSpPr txBox="1"/>
          <p:nvPr/>
        </p:nvSpPr>
        <p:spPr>
          <a:xfrm>
            <a:off x="605674" y="3089425"/>
            <a:ext cx="6807300" cy="1920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293D2F"/>
                </a:solidFill>
                <a:latin typeface="Lato"/>
                <a:ea typeface="Lato"/>
                <a:cs typeface="Lato"/>
                <a:sym typeface="Lato"/>
              </a:rPr>
              <a:t> Entorno de desarrollo integrado popular y ampliamente utilizado para programar en varios lenguajes, siendo especialmente conocido por su fuerte soporte para Java.</a:t>
            </a:r>
            <a:endParaRPr/>
          </a:p>
        </p:txBody>
      </p:sp>
      <p:sp>
        <p:nvSpPr>
          <p:cNvPr id="551" name="Google Shape;551;p42"/>
          <p:cNvSpPr txBox="1"/>
          <p:nvPr/>
        </p:nvSpPr>
        <p:spPr>
          <a:xfrm>
            <a:off x="10172425" y="3278127"/>
            <a:ext cx="3870900" cy="1403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EDECEC"/>
                </a:solidFill>
                <a:latin typeface="Lato"/>
                <a:ea typeface="Lato"/>
                <a:cs typeface="Lato"/>
                <a:sym typeface="Lato"/>
              </a:rPr>
              <a:t>Es un sistema de gestión de bases de datos derivado de MySQL con licencia GPL.</a:t>
            </a:r>
            <a:endParaRPr/>
          </a:p>
        </p:txBody>
      </p:sp>
      <p:sp>
        <p:nvSpPr>
          <p:cNvPr id="552" name="Google Shape;552;p42"/>
          <p:cNvSpPr txBox="1"/>
          <p:nvPr/>
        </p:nvSpPr>
        <p:spPr>
          <a:xfrm>
            <a:off x="10172414" y="2550929"/>
            <a:ext cx="3870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EDECEC"/>
                </a:solidFill>
                <a:latin typeface="Lato"/>
                <a:ea typeface="Lato"/>
                <a:cs typeface="Lato"/>
                <a:sym typeface="Lato"/>
              </a:rPr>
              <a:t>MariaDB</a:t>
            </a:r>
            <a:endParaRPr/>
          </a:p>
        </p:txBody>
      </p:sp>
      <p:grpSp>
        <p:nvGrpSpPr>
          <p:cNvPr id="553" name="Google Shape;553;p42"/>
          <p:cNvGrpSpPr/>
          <p:nvPr/>
        </p:nvGrpSpPr>
        <p:grpSpPr>
          <a:xfrm>
            <a:off x="8982825" y="6241951"/>
            <a:ext cx="8055175" cy="3595181"/>
            <a:chOff x="0" y="-47625"/>
            <a:chExt cx="1250687" cy="860400"/>
          </a:xfrm>
        </p:grpSpPr>
        <p:sp>
          <p:nvSpPr>
            <p:cNvPr id="554" name="Google Shape;554;p42"/>
            <p:cNvSpPr/>
            <p:nvPr/>
          </p:nvSpPr>
          <p:spPr>
            <a:xfrm>
              <a:off x="0" y="0"/>
              <a:ext cx="1250687" cy="675965"/>
            </a:xfrm>
            <a:custGeom>
              <a:rect b="b" l="l" r="r" t="t"/>
              <a:pathLst>
                <a:path extrusionOk="0" h="675965" w="1250687">
                  <a:moveTo>
                    <a:pt x="83146" y="0"/>
                  </a:moveTo>
                  <a:lnTo>
                    <a:pt x="1167541" y="0"/>
                  </a:lnTo>
                  <a:cubicBezTo>
                    <a:pt x="1213461" y="0"/>
                    <a:pt x="1250687" y="37226"/>
                    <a:pt x="1250687" y="83146"/>
                  </a:cubicBezTo>
                  <a:lnTo>
                    <a:pt x="1250687" y="592819"/>
                  </a:lnTo>
                  <a:cubicBezTo>
                    <a:pt x="1250687" y="638739"/>
                    <a:pt x="1213461" y="675965"/>
                    <a:pt x="1167541" y="675965"/>
                  </a:cubicBezTo>
                  <a:lnTo>
                    <a:pt x="83146" y="675965"/>
                  </a:lnTo>
                  <a:cubicBezTo>
                    <a:pt x="37226" y="675965"/>
                    <a:pt x="0" y="638739"/>
                    <a:pt x="0" y="592819"/>
                  </a:cubicBezTo>
                  <a:lnTo>
                    <a:pt x="0" y="83146"/>
                  </a:lnTo>
                  <a:cubicBezTo>
                    <a:pt x="0" y="37226"/>
                    <a:pt x="37226" y="0"/>
                    <a:pt x="83146"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6" name="Google Shape;556;p42"/>
          <p:cNvSpPr txBox="1"/>
          <p:nvPr/>
        </p:nvSpPr>
        <p:spPr>
          <a:xfrm>
            <a:off x="9239896" y="7137470"/>
            <a:ext cx="3870900" cy="1920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293D2F"/>
                </a:solidFill>
                <a:latin typeface="Lato"/>
                <a:ea typeface="Lato"/>
                <a:cs typeface="Lato"/>
                <a:sym typeface="Lato"/>
              </a:rPr>
              <a:t>Herramienta de software para la gestión y construcción de proyectos JAVA.</a:t>
            </a:r>
            <a:endParaRPr/>
          </a:p>
        </p:txBody>
      </p:sp>
      <p:sp>
        <p:nvSpPr>
          <p:cNvPr id="557" name="Google Shape;557;p42"/>
          <p:cNvSpPr txBox="1"/>
          <p:nvPr/>
        </p:nvSpPr>
        <p:spPr>
          <a:xfrm>
            <a:off x="9239896" y="6598963"/>
            <a:ext cx="3870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293D2F"/>
                </a:solidFill>
                <a:latin typeface="Lato"/>
                <a:ea typeface="Lato"/>
                <a:cs typeface="Lato"/>
                <a:sym typeface="Lato"/>
              </a:rPr>
              <a:t>Maven</a:t>
            </a:r>
            <a:endParaRPr/>
          </a:p>
        </p:txBody>
      </p:sp>
      <p:pic>
        <p:nvPicPr>
          <p:cNvPr id="558" name="Google Shape;558;p42"/>
          <p:cNvPicPr preferRelativeResize="0"/>
          <p:nvPr/>
        </p:nvPicPr>
        <p:blipFill>
          <a:blip r:embed="rId4">
            <a:alphaModFix/>
          </a:blip>
          <a:stretch>
            <a:fillRect/>
          </a:stretch>
        </p:blipFill>
        <p:spPr>
          <a:xfrm>
            <a:off x="1199775" y="5280459"/>
            <a:ext cx="5197661" cy="1220900"/>
          </a:xfrm>
          <a:prstGeom prst="rect">
            <a:avLst/>
          </a:prstGeom>
          <a:noFill/>
          <a:ln>
            <a:noFill/>
          </a:ln>
        </p:spPr>
      </p:pic>
      <p:pic>
        <p:nvPicPr>
          <p:cNvPr id="559" name="Google Shape;559;p42"/>
          <p:cNvPicPr preferRelativeResize="0"/>
          <p:nvPr/>
        </p:nvPicPr>
        <p:blipFill>
          <a:blip r:embed="rId5">
            <a:alphaModFix/>
          </a:blip>
          <a:stretch>
            <a:fillRect/>
          </a:stretch>
        </p:blipFill>
        <p:spPr>
          <a:xfrm>
            <a:off x="14043325" y="2934338"/>
            <a:ext cx="3238500" cy="1666875"/>
          </a:xfrm>
          <a:prstGeom prst="rect">
            <a:avLst/>
          </a:prstGeom>
          <a:noFill/>
          <a:ln>
            <a:noFill/>
          </a:ln>
        </p:spPr>
      </p:pic>
      <p:pic>
        <p:nvPicPr>
          <p:cNvPr id="560" name="Google Shape;560;p42"/>
          <p:cNvPicPr preferRelativeResize="0"/>
          <p:nvPr/>
        </p:nvPicPr>
        <p:blipFill>
          <a:blip r:embed="rId6">
            <a:alphaModFix/>
          </a:blip>
          <a:stretch>
            <a:fillRect/>
          </a:stretch>
        </p:blipFill>
        <p:spPr>
          <a:xfrm>
            <a:off x="13110800" y="7352881"/>
            <a:ext cx="3638573" cy="92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564" name="Shape 564"/>
        <p:cNvGrpSpPr/>
        <p:nvPr/>
      </p:nvGrpSpPr>
      <p:grpSpPr>
        <a:xfrm>
          <a:off x="0" y="0"/>
          <a:ext cx="0" cy="0"/>
          <a:chOff x="0" y="0"/>
          <a:chExt cx="0" cy="0"/>
        </a:xfrm>
      </p:grpSpPr>
      <p:pic>
        <p:nvPicPr>
          <p:cNvPr id="565" name="Google Shape;565;p43"/>
          <p:cNvPicPr preferRelativeResize="0"/>
          <p:nvPr/>
        </p:nvPicPr>
        <p:blipFill rotWithShape="1">
          <a:blip r:embed="rId3">
            <a:alphaModFix amt="20000"/>
          </a:blip>
          <a:srcRect b="0" l="0" r="0" t="0"/>
          <a:stretch/>
        </p:blipFill>
        <p:spPr>
          <a:xfrm>
            <a:off x="11552609" y="-788026"/>
            <a:ext cx="12646291" cy="11555548"/>
          </a:xfrm>
          <a:prstGeom prst="rect">
            <a:avLst/>
          </a:prstGeom>
          <a:noFill/>
          <a:ln>
            <a:noFill/>
          </a:ln>
        </p:spPr>
      </p:pic>
      <p:sp>
        <p:nvSpPr>
          <p:cNvPr id="566" name="Google Shape;566;p43"/>
          <p:cNvSpPr txBox="1"/>
          <p:nvPr/>
        </p:nvSpPr>
        <p:spPr>
          <a:xfrm>
            <a:off x="9322963" y="4258810"/>
            <a:ext cx="5492700" cy="1461900"/>
          </a:xfrm>
          <a:prstGeom prst="rect">
            <a:avLst/>
          </a:prstGeom>
          <a:noFill/>
          <a:ln>
            <a:noFill/>
          </a:ln>
        </p:spPr>
        <p:txBody>
          <a:bodyPr anchorCtr="0" anchor="t" bIns="0" lIns="0" spcFirstLastPara="1" rIns="0" wrap="square" tIns="0">
            <a:spAutoFit/>
          </a:bodyPr>
          <a:lstStyle/>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CUARTA </a:t>
            </a:r>
            <a:r>
              <a:rPr b="1" lang="en-US" sz="2499">
                <a:solidFill>
                  <a:srgbClr val="336430"/>
                </a:solidFill>
                <a:latin typeface="Lato"/>
                <a:ea typeface="Lato"/>
                <a:cs typeface="Lato"/>
                <a:sym typeface="Lato"/>
              </a:rPr>
              <a:t>ETAPA.</a:t>
            </a:r>
            <a:endParaRPr/>
          </a:p>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PALABRAS CLAVES: JSON, HK2, SWAGGER.</a:t>
            </a:r>
            <a:endParaRPr/>
          </a:p>
        </p:txBody>
      </p:sp>
      <p:sp>
        <p:nvSpPr>
          <p:cNvPr id="567" name="Google Shape;567;p43"/>
          <p:cNvSpPr txBox="1"/>
          <p:nvPr/>
        </p:nvSpPr>
        <p:spPr>
          <a:xfrm>
            <a:off x="9435813" y="6186618"/>
            <a:ext cx="66156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3D2F"/>
                </a:solidFill>
                <a:latin typeface="Lato"/>
                <a:ea typeface="Lato"/>
                <a:cs typeface="Lato"/>
                <a:sym typeface="Lato"/>
              </a:rPr>
              <a:t>Desarrollo de la capa de servicios.</a:t>
            </a:r>
            <a:endParaRPr/>
          </a:p>
        </p:txBody>
      </p:sp>
      <p:sp>
        <p:nvSpPr>
          <p:cNvPr id="568" name="Google Shape;568;p43"/>
          <p:cNvSpPr/>
          <p:nvPr/>
        </p:nvSpPr>
        <p:spPr>
          <a:xfrm>
            <a:off x="803696" y="4239235"/>
            <a:ext cx="7985125" cy="7986722"/>
          </a:xfrm>
          <a:custGeom>
            <a:rect b="b" l="l" r="r" t="t"/>
            <a:pathLst>
              <a:path extrusionOk="0"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1">
            <a:blip r:embed="rId4">
              <a:alphaModFix/>
            </a:blip>
            <a:stretch>
              <a:fillRect b="0" l="-50308" r="-38537" t="-620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43"/>
          <p:cNvGrpSpPr/>
          <p:nvPr/>
        </p:nvGrpSpPr>
        <p:grpSpPr>
          <a:xfrm rot="5400000">
            <a:off x="1649974" y="1222747"/>
            <a:ext cx="4622217" cy="4790833"/>
            <a:chOff x="0" y="-47625"/>
            <a:chExt cx="1217366" cy="1261775"/>
          </a:xfrm>
        </p:grpSpPr>
        <p:sp>
          <p:nvSpPr>
            <p:cNvPr id="570" name="Google Shape;570;p43"/>
            <p:cNvSpPr/>
            <p:nvPr/>
          </p:nvSpPr>
          <p:spPr>
            <a:xfrm>
              <a:off x="0" y="0"/>
              <a:ext cx="1217366" cy="1214150"/>
            </a:xfrm>
            <a:custGeom>
              <a:rect b="b" l="l" r="r" t="t"/>
              <a:pathLst>
                <a:path extrusionOk="0" h="1214150" w="1217366">
                  <a:moveTo>
                    <a:pt x="85422" y="0"/>
                  </a:moveTo>
                  <a:lnTo>
                    <a:pt x="1131944" y="0"/>
                  </a:lnTo>
                  <a:cubicBezTo>
                    <a:pt x="1154599" y="0"/>
                    <a:pt x="1176327" y="9000"/>
                    <a:pt x="1192347" y="25020"/>
                  </a:cubicBezTo>
                  <a:cubicBezTo>
                    <a:pt x="1208366" y="41039"/>
                    <a:pt x="1217366" y="62767"/>
                    <a:pt x="1217366" y="85422"/>
                  </a:cubicBezTo>
                  <a:lnTo>
                    <a:pt x="1217366" y="1128728"/>
                  </a:lnTo>
                  <a:cubicBezTo>
                    <a:pt x="1217366" y="1151383"/>
                    <a:pt x="1208366" y="1173111"/>
                    <a:pt x="1192347" y="1189130"/>
                  </a:cubicBezTo>
                  <a:cubicBezTo>
                    <a:pt x="1176327" y="1205150"/>
                    <a:pt x="1154599" y="1214150"/>
                    <a:pt x="1131944" y="1214150"/>
                  </a:cubicBezTo>
                  <a:lnTo>
                    <a:pt x="85422" y="1214150"/>
                  </a:lnTo>
                  <a:cubicBezTo>
                    <a:pt x="62767" y="1214150"/>
                    <a:pt x="41039" y="1205150"/>
                    <a:pt x="25020" y="1189130"/>
                  </a:cubicBezTo>
                  <a:cubicBezTo>
                    <a:pt x="9000" y="1173111"/>
                    <a:pt x="0" y="1151383"/>
                    <a:pt x="0" y="1128728"/>
                  </a:cubicBezTo>
                  <a:lnTo>
                    <a:pt x="0" y="85422"/>
                  </a:lnTo>
                  <a:cubicBezTo>
                    <a:pt x="0" y="62767"/>
                    <a:pt x="9000" y="41039"/>
                    <a:pt x="25020" y="25020"/>
                  </a:cubicBezTo>
                  <a:cubicBezTo>
                    <a:pt x="41039" y="9000"/>
                    <a:pt x="62767" y="0"/>
                    <a:pt x="85422"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2" name="Google Shape;572;p43"/>
          <p:cNvSpPr txBox="1"/>
          <p:nvPr/>
        </p:nvSpPr>
        <p:spPr>
          <a:xfrm>
            <a:off x="1960874" y="1540211"/>
            <a:ext cx="38196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API REST</a:t>
            </a:r>
            <a:endParaRPr sz="9000">
              <a:solidFill>
                <a:srgbClr val="293D2F"/>
              </a:solidFill>
              <a:latin typeface="Francois One"/>
              <a:ea typeface="Francois One"/>
              <a:cs typeface="Francois One"/>
              <a:sym typeface="Francois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576" name="Shape 576"/>
        <p:cNvGrpSpPr/>
        <p:nvPr/>
      </p:nvGrpSpPr>
      <p:grpSpPr>
        <a:xfrm>
          <a:off x="0" y="0"/>
          <a:ext cx="0" cy="0"/>
          <a:chOff x="0" y="0"/>
          <a:chExt cx="0" cy="0"/>
        </a:xfrm>
      </p:grpSpPr>
      <p:grpSp>
        <p:nvGrpSpPr>
          <p:cNvPr id="577" name="Google Shape;577;p44"/>
          <p:cNvGrpSpPr/>
          <p:nvPr/>
        </p:nvGrpSpPr>
        <p:grpSpPr>
          <a:xfrm>
            <a:off x="-2929743" y="-180827"/>
            <a:ext cx="5353743" cy="10467894"/>
            <a:chOff x="0" y="-47625"/>
            <a:chExt cx="1410030" cy="2756958"/>
          </a:xfrm>
        </p:grpSpPr>
        <p:sp>
          <p:nvSpPr>
            <p:cNvPr id="578" name="Google Shape;578;p44"/>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0" name="Google Shape;580;p44"/>
          <p:cNvSpPr txBox="1"/>
          <p:nvPr/>
        </p:nvSpPr>
        <p:spPr>
          <a:xfrm>
            <a:off x="3966305" y="482368"/>
            <a:ext cx="103554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Rest</a:t>
            </a:r>
            <a:endParaRPr/>
          </a:p>
        </p:txBody>
      </p:sp>
      <p:grpSp>
        <p:nvGrpSpPr>
          <p:cNvPr id="581" name="Google Shape;581;p44"/>
          <p:cNvGrpSpPr/>
          <p:nvPr/>
        </p:nvGrpSpPr>
        <p:grpSpPr>
          <a:xfrm>
            <a:off x="15864034" y="-180827"/>
            <a:ext cx="5353743" cy="10467894"/>
            <a:chOff x="0" y="-47625"/>
            <a:chExt cx="1410030" cy="2756958"/>
          </a:xfrm>
        </p:grpSpPr>
        <p:sp>
          <p:nvSpPr>
            <p:cNvPr id="582" name="Google Shape;582;p44"/>
            <p:cNvSpPr/>
            <p:nvPr/>
          </p:nvSpPr>
          <p:spPr>
            <a:xfrm>
              <a:off x="0" y="0"/>
              <a:ext cx="1410030" cy="2709333"/>
            </a:xfrm>
            <a:custGeom>
              <a:rect b="b" l="l" r="r" t="t"/>
              <a:pathLst>
                <a:path extrusionOk="0" h="2709333" w="1410030">
                  <a:moveTo>
                    <a:pt x="73750" y="0"/>
                  </a:moveTo>
                  <a:lnTo>
                    <a:pt x="1336280" y="0"/>
                  </a:lnTo>
                  <a:cubicBezTo>
                    <a:pt x="1355840" y="0"/>
                    <a:pt x="1374598" y="7770"/>
                    <a:pt x="1388429" y="21601"/>
                  </a:cubicBezTo>
                  <a:cubicBezTo>
                    <a:pt x="1402260" y="35432"/>
                    <a:pt x="1410030" y="54191"/>
                    <a:pt x="1410030" y="73750"/>
                  </a:cubicBezTo>
                  <a:lnTo>
                    <a:pt x="1410030" y="2635583"/>
                  </a:lnTo>
                  <a:cubicBezTo>
                    <a:pt x="1410030" y="2676314"/>
                    <a:pt x="1377011" y="2709333"/>
                    <a:pt x="1336280" y="2709333"/>
                  </a:cubicBezTo>
                  <a:lnTo>
                    <a:pt x="73750" y="2709333"/>
                  </a:lnTo>
                  <a:cubicBezTo>
                    <a:pt x="33019" y="2709333"/>
                    <a:pt x="0" y="2676314"/>
                    <a:pt x="0" y="2635583"/>
                  </a:cubicBezTo>
                  <a:lnTo>
                    <a:pt x="0" y="73750"/>
                  </a:lnTo>
                  <a:cubicBezTo>
                    <a:pt x="0" y="33019"/>
                    <a:pt x="33019" y="0"/>
                    <a:pt x="73750"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584" name="Google Shape;584;p44"/>
          <p:cNvPicPr preferRelativeResize="0"/>
          <p:nvPr/>
        </p:nvPicPr>
        <p:blipFill rotWithShape="1">
          <a:blip r:embed="rId3">
            <a:alphaModFix amt="20000"/>
          </a:blip>
          <a:srcRect b="0" l="0" r="0" t="0"/>
          <a:stretch/>
        </p:blipFill>
        <p:spPr>
          <a:xfrm rot="699582">
            <a:off x="-1830145" y="6197092"/>
            <a:ext cx="5357116" cy="4895064"/>
          </a:xfrm>
          <a:prstGeom prst="rect">
            <a:avLst/>
          </a:prstGeom>
          <a:noFill/>
          <a:ln>
            <a:noFill/>
          </a:ln>
        </p:spPr>
      </p:pic>
      <p:pic>
        <p:nvPicPr>
          <p:cNvPr id="585" name="Google Shape;585;p44"/>
          <p:cNvPicPr preferRelativeResize="0"/>
          <p:nvPr/>
        </p:nvPicPr>
        <p:blipFill rotWithShape="1">
          <a:blip r:embed="rId3">
            <a:alphaModFix amt="20000"/>
          </a:blip>
          <a:srcRect b="0" l="0" r="0" t="0"/>
          <a:stretch/>
        </p:blipFill>
        <p:spPr>
          <a:xfrm rot="-3255317">
            <a:off x="13776983" y="3477801"/>
            <a:ext cx="8078131" cy="7381391"/>
          </a:xfrm>
          <a:prstGeom prst="rect">
            <a:avLst/>
          </a:prstGeom>
          <a:noFill/>
          <a:ln>
            <a:noFill/>
          </a:ln>
        </p:spPr>
      </p:pic>
      <p:sp>
        <p:nvSpPr>
          <p:cNvPr id="586" name="Google Shape;586;p44"/>
          <p:cNvSpPr txBox="1"/>
          <p:nvPr/>
        </p:nvSpPr>
        <p:spPr>
          <a:xfrm>
            <a:off x="2600475" y="2044209"/>
            <a:ext cx="12868500" cy="1384800"/>
          </a:xfrm>
          <a:prstGeom prst="rect">
            <a:avLst/>
          </a:prstGeom>
          <a:noFill/>
          <a:ln>
            <a:noFill/>
          </a:ln>
        </p:spPr>
        <p:txBody>
          <a:bodyPr anchorCtr="0" anchor="t" bIns="0" lIns="0" spcFirstLastPara="1" rIns="0" wrap="square" tIns="0">
            <a:spAutoFit/>
          </a:bodyPr>
          <a:lstStyle/>
          <a:p>
            <a:pPr indent="0" lvl="0" marL="0" marR="0" rtl="0" algn="just">
              <a:lnSpc>
                <a:spcPct val="130011"/>
              </a:lnSpc>
              <a:spcBef>
                <a:spcPts val="0"/>
              </a:spcBef>
              <a:spcAft>
                <a:spcPts val="0"/>
              </a:spcAft>
              <a:buNone/>
            </a:pPr>
            <a:r>
              <a:rPr lang="en-US" sz="2499">
                <a:solidFill>
                  <a:srgbClr val="293D2F"/>
                </a:solidFill>
                <a:latin typeface="Lato"/>
                <a:ea typeface="Lato"/>
                <a:cs typeface="Lato"/>
                <a:sym typeface="Lato"/>
              </a:rPr>
              <a:t>Es un estilo arquitectural para diseñar Web Services. Su propuesta se basa en </a:t>
            </a:r>
            <a:r>
              <a:rPr lang="en-US" sz="2499">
                <a:solidFill>
                  <a:srgbClr val="293D2F"/>
                </a:solidFill>
                <a:latin typeface="Lato"/>
                <a:ea typeface="Lato"/>
                <a:cs typeface="Lato"/>
                <a:sym typeface="Lato"/>
              </a:rPr>
              <a:t>redefinir</a:t>
            </a:r>
            <a:r>
              <a:rPr lang="en-US" sz="2499">
                <a:solidFill>
                  <a:srgbClr val="293D2F"/>
                </a:solidFill>
                <a:latin typeface="Lato"/>
                <a:ea typeface="Lato"/>
                <a:cs typeface="Lato"/>
                <a:sym typeface="Lato"/>
              </a:rPr>
              <a:t> los “servicios web” para trabajar mejor en la WEB, promoviendo la escalabilidad, la performance y la </a:t>
            </a:r>
            <a:r>
              <a:rPr lang="en-US" sz="2499">
                <a:solidFill>
                  <a:srgbClr val="293D2F"/>
                </a:solidFill>
                <a:latin typeface="Lato"/>
                <a:ea typeface="Lato"/>
                <a:cs typeface="Lato"/>
                <a:sym typeface="Lato"/>
              </a:rPr>
              <a:t>modificabilidad</a:t>
            </a:r>
            <a:r>
              <a:rPr lang="en-US" sz="2499">
                <a:solidFill>
                  <a:srgbClr val="293D2F"/>
                </a:solidFill>
                <a:latin typeface="Lato"/>
                <a:ea typeface="Lato"/>
                <a:cs typeface="Lato"/>
                <a:sym typeface="Lato"/>
              </a:rPr>
              <a:t>.</a:t>
            </a:r>
            <a:endParaRPr/>
          </a:p>
        </p:txBody>
      </p:sp>
      <p:pic>
        <p:nvPicPr>
          <p:cNvPr id="587" name="Google Shape;587;p44"/>
          <p:cNvPicPr preferRelativeResize="0"/>
          <p:nvPr/>
        </p:nvPicPr>
        <p:blipFill>
          <a:blip r:embed="rId4">
            <a:alphaModFix/>
          </a:blip>
          <a:stretch>
            <a:fillRect/>
          </a:stretch>
        </p:blipFill>
        <p:spPr>
          <a:xfrm>
            <a:off x="3472407" y="3655669"/>
            <a:ext cx="10849292" cy="587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591" name="Shape 591"/>
        <p:cNvGrpSpPr/>
        <p:nvPr/>
      </p:nvGrpSpPr>
      <p:grpSpPr>
        <a:xfrm>
          <a:off x="0" y="0"/>
          <a:ext cx="0" cy="0"/>
          <a:chOff x="0" y="0"/>
          <a:chExt cx="0" cy="0"/>
        </a:xfrm>
      </p:grpSpPr>
      <p:pic>
        <p:nvPicPr>
          <p:cNvPr id="592" name="Google Shape;592;p45"/>
          <p:cNvPicPr preferRelativeResize="0"/>
          <p:nvPr/>
        </p:nvPicPr>
        <p:blipFill rotWithShape="1">
          <a:blip r:embed="rId3">
            <a:alphaModFix amt="20000"/>
          </a:blip>
          <a:srcRect b="0" l="0" r="0" t="0"/>
          <a:stretch/>
        </p:blipFill>
        <p:spPr>
          <a:xfrm rot="-8350256">
            <a:off x="10304204" y="-2015701"/>
            <a:ext cx="9106922" cy="8321452"/>
          </a:xfrm>
          <a:prstGeom prst="rect">
            <a:avLst/>
          </a:prstGeom>
          <a:noFill/>
          <a:ln>
            <a:noFill/>
          </a:ln>
        </p:spPr>
      </p:pic>
      <p:sp>
        <p:nvSpPr>
          <p:cNvPr id="593" name="Google Shape;593;p45"/>
          <p:cNvSpPr txBox="1"/>
          <p:nvPr/>
        </p:nvSpPr>
        <p:spPr>
          <a:xfrm>
            <a:off x="616559" y="433650"/>
            <a:ext cx="93861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Principios del REST</a:t>
            </a:r>
            <a:endParaRPr/>
          </a:p>
        </p:txBody>
      </p:sp>
      <p:sp>
        <p:nvSpPr>
          <p:cNvPr id="594" name="Google Shape;594;p45"/>
          <p:cNvSpPr txBox="1"/>
          <p:nvPr/>
        </p:nvSpPr>
        <p:spPr>
          <a:xfrm>
            <a:off x="451524" y="3887925"/>
            <a:ext cx="5768700" cy="14619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293D2F"/>
                </a:solidFill>
                <a:latin typeface="Lato"/>
                <a:ea typeface="Lato"/>
                <a:cs typeface="Lato"/>
                <a:sym typeface="Lato"/>
              </a:rPr>
              <a:t>En REST cada objeto o recurso es alcanzable mediante el uso de una URI como identificador único.</a:t>
            </a:r>
            <a:endParaRPr/>
          </a:p>
        </p:txBody>
      </p:sp>
      <p:sp>
        <p:nvSpPr>
          <p:cNvPr id="595" name="Google Shape;595;p45"/>
          <p:cNvSpPr txBox="1"/>
          <p:nvPr/>
        </p:nvSpPr>
        <p:spPr>
          <a:xfrm>
            <a:off x="451524" y="2143650"/>
            <a:ext cx="7456200" cy="1593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4500">
                <a:solidFill>
                  <a:srgbClr val="9EDD6C"/>
                </a:solidFill>
                <a:latin typeface="Lato"/>
                <a:ea typeface="Lato"/>
                <a:cs typeface="Lato"/>
                <a:sym typeface="Lato"/>
              </a:rPr>
              <a:t>Identificación de recursos mediante URIs</a:t>
            </a:r>
            <a:endParaRPr/>
          </a:p>
        </p:txBody>
      </p:sp>
      <p:sp>
        <p:nvSpPr>
          <p:cNvPr id="596" name="Google Shape;596;p45"/>
          <p:cNvSpPr txBox="1"/>
          <p:nvPr/>
        </p:nvSpPr>
        <p:spPr>
          <a:xfrm>
            <a:off x="9100300" y="3736650"/>
            <a:ext cx="6477900" cy="307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99">
                <a:solidFill>
                  <a:srgbClr val="293D2F"/>
                </a:solidFill>
                <a:latin typeface="Lato"/>
                <a:ea typeface="Lato"/>
                <a:cs typeface="Lato"/>
                <a:sym typeface="Lato"/>
              </a:rPr>
              <a:t>Los recursos son manipulados usando un conjunto fijo de cuatro operaciones que permiten su creación, lectura, actualización y eliminación. REST</a:t>
            </a:r>
            <a:r>
              <a:rPr lang="en-US" sz="2499">
                <a:solidFill>
                  <a:srgbClr val="293D2F"/>
                </a:solidFill>
                <a:latin typeface="Lato"/>
                <a:ea typeface="Lato"/>
                <a:cs typeface="Lato"/>
                <a:sym typeface="Lato"/>
              </a:rPr>
              <a:t>Ful</a:t>
            </a:r>
            <a:r>
              <a:rPr lang="en-US" sz="2499">
                <a:solidFill>
                  <a:srgbClr val="293D2F"/>
                </a:solidFill>
                <a:latin typeface="Lato"/>
                <a:ea typeface="Lato"/>
                <a:cs typeface="Lato"/>
                <a:sym typeface="Lato"/>
              </a:rPr>
              <a:t> implementa esta funcionalidad mediante los métodos PUT, GET, POST y DELETE de HTTP. </a:t>
            </a:r>
            <a:endParaRPr/>
          </a:p>
        </p:txBody>
      </p:sp>
      <p:sp>
        <p:nvSpPr>
          <p:cNvPr id="597" name="Google Shape;597;p45"/>
          <p:cNvSpPr txBox="1"/>
          <p:nvPr/>
        </p:nvSpPr>
        <p:spPr>
          <a:xfrm>
            <a:off x="9100299" y="2143639"/>
            <a:ext cx="5141400" cy="1593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4500">
                <a:solidFill>
                  <a:srgbClr val="9EDD6C"/>
                </a:solidFill>
                <a:latin typeface="Lato"/>
                <a:ea typeface="Lato"/>
                <a:cs typeface="Lato"/>
                <a:sym typeface="Lato"/>
              </a:rPr>
              <a:t>Uso de una interfaz uniforme y acotada</a:t>
            </a:r>
            <a:endParaRPr/>
          </a:p>
        </p:txBody>
      </p:sp>
      <p:pic>
        <p:nvPicPr>
          <p:cNvPr id="598" name="Google Shape;598;p45"/>
          <p:cNvPicPr preferRelativeResize="0"/>
          <p:nvPr/>
        </p:nvPicPr>
        <p:blipFill>
          <a:blip r:embed="rId4">
            <a:alphaModFix/>
          </a:blip>
          <a:stretch>
            <a:fillRect/>
          </a:stretch>
        </p:blipFill>
        <p:spPr>
          <a:xfrm>
            <a:off x="616550" y="5501100"/>
            <a:ext cx="6707524" cy="3762200"/>
          </a:xfrm>
          <a:prstGeom prst="rect">
            <a:avLst/>
          </a:prstGeom>
          <a:noFill/>
          <a:ln>
            <a:noFill/>
          </a:ln>
        </p:spPr>
      </p:pic>
      <p:pic>
        <p:nvPicPr>
          <p:cNvPr id="599" name="Google Shape;599;p45"/>
          <p:cNvPicPr preferRelativeResize="0"/>
          <p:nvPr/>
        </p:nvPicPr>
        <p:blipFill>
          <a:blip r:embed="rId5">
            <a:alphaModFix/>
          </a:blip>
          <a:stretch>
            <a:fillRect/>
          </a:stretch>
        </p:blipFill>
        <p:spPr>
          <a:xfrm>
            <a:off x="9100288" y="6813750"/>
            <a:ext cx="8229075" cy="315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603" name="Shape 603"/>
        <p:cNvGrpSpPr/>
        <p:nvPr/>
      </p:nvGrpSpPr>
      <p:grpSpPr>
        <a:xfrm>
          <a:off x="0" y="0"/>
          <a:ext cx="0" cy="0"/>
          <a:chOff x="0" y="0"/>
          <a:chExt cx="0" cy="0"/>
        </a:xfrm>
      </p:grpSpPr>
      <p:pic>
        <p:nvPicPr>
          <p:cNvPr id="604" name="Google Shape;604;p46"/>
          <p:cNvPicPr preferRelativeResize="0"/>
          <p:nvPr/>
        </p:nvPicPr>
        <p:blipFill rotWithShape="1">
          <a:blip r:embed="rId3">
            <a:alphaModFix amt="19999"/>
          </a:blip>
          <a:srcRect b="0" l="0" r="0" t="0"/>
          <a:stretch/>
        </p:blipFill>
        <p:spPr>
          <a:xfrm>
            <a:off x="9806886" y="-646125"/>
            <a:ext cx="10116962" cy="9244374"/>
          </a:xfrm>
          <a:prstGeom prst="rect">
            <a:avLst/>
          </a:prstGeom>
          <a:noFill/>
          <a:ln>
            <a:noFill/>
          </a:ln>
        </p:spPr>
      </p:pic>
      <p:sp>
        <p:nvSpPr>
          <p:cNvPr id="605" name="Google Shape;605;p46"/>
          <p:cNvSpPr/>
          <p:nvPr/>
        </p:nvSpPr>
        <p:spPr>
          <a:xfrm>
            <a:off x="804600" y="2186676"/>
            <a:ext cx="5057735" cy="8717804"/>
          </a:xfrm>
          <a:custGeom>
            <a:rect b="b" l="l" r="r" t="t"/>
            <a:pathLst>
              <a:path extrusionOk="0" h="2604273" w="2138577">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3"/>
                  <a:pt x="2014117" y="2604273"/>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a:off x="6503125" y="2186125"/>
            <a:ext cx="5004270" cy="8717804"/>
          </a:xfrm>
          <a:custGeom>
            <a:rect b="b" l="l" r="r" t="t"/>
            <a:pathLst>
              <a:path extrusionOk="0" h="2604273" w="2138577">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3"/>
                  <a:pt x="2014117" y="2604273"/>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a:off x="12201650" y="2261750"/>
            <a:ext cx="5057735" cy="8639676"/>
          </a:xfrm>
          <a:custGeom>
            <a:rect b="b" l="l" r="r" t="t"/>
            <a:pathLst>
              <a:path extrusionOk="0" h="2604273" w="2138577">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3"/>
                  <a:pt x="2014117" y="2604273"/>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46"/>
          <p:cNvGrpSpPr/>
          <p:nvPr/>
        </p:nvGrpSpPr>
        <p:grpSpPr>
          <a:xfrm>
            <a:off x="7450575" y="1411376"/>
            <a:ext cx="3072349" cy="3086120"/>
            <a:chOff x="1813" y="0"/>
            <a:chExt cx="809173" cy="812800"/>
          </a:xfrm>
        </p:grpSpPr>
        <p:sp>
          <p:nvSpPr>
            <p:cNvPr id="609" name="Google Shape;609;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1" name="Google Shape;611;p46"/>
          <p:cNvGrpSpPr/>
          <p:nvPr/>
        </p:nvGrpSpPr>
        <p:grpSpPr>
          <a:xfrm>
            <a:off x="12651188" y="1411387"/>
            <a:ext cx="4277531" cy="3086120"/>
            <a:chOff x="1813" y="0"/>
            <a:chExt cx="809173" cy="812800"/>
          </a:xfrm>
        </p:grpSpPr>
        <p:sp>
          <p:nvSpPr>
            <p:cNvPr id="612" name="Google Shape;612;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4" name="Google Shape;614;p46"/>
          <p:cNvGrpSpPr/>
          <p:nvPr/>
        </p:nvGrpSpPr>
        <p:grpSpPr>
          <a:xfrm>
            <a:off x="1914121" y="1257483"/>
            <a:ext cx="3072349" cy="3086120"/>
            <a:chOff x="1813" y="0"/>
            <a:chExt cx="809173" cy="812800"/>
          </a:xfrm>
        </p:grpSpPr>
        <p:sp>
          <p:nvSpPr>
            <p:cNvPr id="615" name="Google Shape;615;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7" name="Google Shape;617;p46"/>
          <p:cNvSpPr txBox="1"/>
          <p:nvPr/>
        </p:nvSpPr>
        <p:spPr>
          <a:xfrm>
            <a:off x="1873338" y="2107825"/>
            <a:ext cx="3153900" cy="13854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9000">
                <a:solidFill>
                  <a:srgbClr val="EDECEC"/>
                </a:solidFill>
                <a:latin typeface="Francois One"/>
                <a:ea typeface="Francois One"/>
                <a:cs typeface="Francois One"/>
                <a:sym typeface="Francois One"/>
              </a:rPr>
              <a:t>Jersey</a:t>
            </a:r>
            <a:endParaRPr/>
          </a:p>
        </p:txBody>
      </p:sp>
      <p:sp>
        <p:nvSpPr>
          <p:cNvPr id="618" name="Google Shape;618;p46"/>
          <p:cNvSpPr txBox="1"/>
          <p:nvPr/>
        </p:nvSpPr>
        <p:spPr>
          <a:xfrm>
            <a:off x="1038000" y="4343600"/>
            <a:ext cx="4590900" cy="30777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293D2F"/>
                </a:solidFill>
                <a:latin typeface="Lato"/>
                <a:ea typeface="Lato"/>
                <a:cs typeface="Lato"/>
                <a:sym typeface="Lato"/>
              </a:rPr>
              <a:t>Framework en Java que se utiliza para desarrollar aplicaciones web que siguen los principios de la arquitectura REST. Es una implementación de referencia de la especificación JAX-RS.</a:t>
            </a:r>
            <a:endParaRPr/>
          </a:p>
        </p:txBody>
      </p:sp>
      <p:sp>
        <p:nvSpPr>
          <p:cNvPr id="619" name="Google Shape;619;p46"/>
          <p:cNvSpPr txBox="1"/>
          <p:nvPr/>
        </p:nvSpPr>
        <p:spPr>
          <a:xfrm>
            <a:off x="12734512" y="2261750"/>
            <a:ext cx="4110900" cy="138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9000">
                <a:solidFill>
                  <a:srgbClr val="EDECEC"/>
                </a:solidFill>
                <a:latin typeface="Francois One"/>
                <a:ea typeface="Francois One"/>
                <a:cs typeface="Francois One"/>
                <a:sym typeface="Francois One"/>
              </a:rPr>
              <a:t>Swagger</a:t>
            </a:r>
            <a:endParaRPr/>
          </a:p>
        </p:txBody>
      </p:sp>
      <p:sp>
        <p:nvSpPr>
          <p:cNvPr id="620" name="Google Shape;620;p46"/>
          <p:cNvSpPr txBox="1"/>
          <p:nvPr/>
        </p:nvSpPr>
        <p:spPr>
          <a:xfrm>
            <a:off x="12447250" y="4574750"/>
            <a:ext cx="4685400" cy="2437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293D2F"/>
                </a:solidFill>
                <a:latin typeface="Lato"/>
                <a:ea typeface="Lato"/>
                <a:cs typeface="Lato"/>
                <a:sym typeface="Lato"/>
              </a:rPr>
              <a:t>Es un conjunto de herramientas y especificaciones que se utilizan para diseñar, construir, documentar y consumir APIs RESTful de manera eficiente.</a:t>
            </a:r>
            <a:endParaRPr/>
          </a:p>
        </p:txBody>
      </p:sp>
      <p:sp>
        <p:nvSpPr>
          <p:cNvPr id="621" name="Google Shape;621;p46"/>
          <p:cNvSpPr txBox="1"/>
          <p:nvPr/>
        </p:nvSpPr>
        <p:spPr>
          <a:xfrm>
            <a:off x="7919127" y="2261758"/>
            <a:ext cx="2225700" cy="13854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9000">
                <a:solidFill>
                  <a:srgbClr val="EDECEC"/>
                </a:solidFill>
                <a:latin typeface="Francois One"/>
                <a:ea typeface="Francois One"/>
                <a:cs typeface="Francois One"/>
                <a:sym typeface="Francois One"/>
              </a:rPr>
              <a:t>HK2</a:t>
            </a:r>
            <a:endParaRPr/>
          </a:p>
        </p:txBody>
      </p:sp>
      <p:sp>
        <p:nvSpPr>
          <p:cNvPr id="622" name="Google Shape;622;p46"/>
          <p:cNvSpPr txBox="1"/>
          <p:nvPr/>
        </p:nvSpPr>
        <p:spPr>
          <a:xfrm>
            <a:off x="6691303" y="4684775"/>
            <a:ext cx="4590900" cy="3988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293D2F"/>
                </a:solidFill>
                <a:latin typeface="Lato"/>
                <a:ea typeface="Lato"/>
                <a:cs typeface="Lato"/>
                <a:sym typeface="Lato"/>
              </a:rPr>
              <a:t>Permite la inyección de dependencias en aplicaciones Java. Esto significa que se puede inyectar objetos (dependencias) en las clases sin tener que crearlos explícitamente, lo que promueve el desarrollo de código más modular y testable.</a:t>
            </a:r>
            <a:endParaRPr/>
          </a:p>
        </p:txBody>
      </p:sp>
      <p:sp>
        <p:nvSpPr>
          <p:cNvPr id="623" name="Google Shape;623;p46"/>
          <p:cNvSpPr txBox="1"/>
          <p:nvPr/>
        </p:nvSpPr>
        <p:spPr>
          <a:xfrm>
            <a:off x="4986470" y="26000"/>
            <a:ext cx="76296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Implementación</a:t>
            </a:r>
            <a:endParaRPr/>
          </a:p>
        </p:txBody>
      </p:sp>
      <p:pic>
        <p:nvPicPr>
          <p:cNvPr id="624" name="Google Shape;624;p46"/>
          <p:cNvPicPr preferRelativeResize="0"/>
          <p:nvPr/>
        </p:nvPicPr>
        <p:blipFill>
          <a:blip r:embed="rId4">
            <a:alphaModFix/>
          </a:blip>
          <a:stretch>
            <a:fillRect/>
          </a:stretch>
        </p:blipFill>
        <p:spPr>
          <a:xfrm>
            <a:off x="13084799" y="7012250"/>
            <a:ext cx="3291425" cy="3144050"/>
          </a:xfrm>
          <a:prstGeom prst="rect">
            <a:avLst/>
          </a:prstGeom>
          <a:solidFill>
            <a:srgbClr val="9EDD6C"/>
          </a:solidFill>
          <a:ln>
            <a:noFill/>
          </a:ln>
        </p:spPr>
      </p:pic>
      <p:pic>
        <p:nvPicPr>
          <p:cNvPr id="625" name="Google Shape;625;p46"/>
          <p:cNvPicPr preferRelativeResize="0"/>
          <p:nvPr/>
        </p:nvPicPr>
        <p:blipFill>
          <a:blip r:embed="rId5">
            <a:alphaModFix/>
          </a:blip>
          <a:stretch>
            <a:fillRect/>
          </a:stretch>
        </p:blipFill>
        <p:spPr>
          <a:xfrm>
            <a:off x="1076025" y="7621800"/>
            <a:ext cx="4514850" cy="1733550"/>
          </a:xfrm>
          <a:prstGeom prst="rect">
            <a:avLst/>
          </a:prstGeom>
          <a:solidFill>
            <a:srgbClr val="9EDD6C"/>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629" name="Shape 629"/>
        <p:cNvGrpSpPr/>
        <p:nvPr/>
      </p:nvGrpSpPr>
      <p:grpSpPr>
        <a:xfrm>
          <a:off x="0" y="0"/>
          <a:ext cx="0" cy="0"/>
          <a:chOff x="0" y="0"/>
          <a:chExt cx="0" cy="0"/>
        </a:xfrm>
      </p:grpSpPr>
      <p:pic>
        <p:nvPicPr>
          <p:cNvPr id="630" name="Google Shape;630;p47"/>
          <p:cNvPicPr preferRelativeResize="0"/>
          <p:nvPr/>
        </p:nvPicPr>
        <p:blipFill rotWithShape="1">
          <a:blip r:embed="rId3">
            <a:alphaModFix amt="20000"/>
          </a:blip>
          <a:srcRect b="0" l="0" r="0" t="0"/>
          <a:stretch/>
        </p:blipFill>
        <p:spPr>
          <a:xfrm>
            <a:off x="11552609" y="-788026"/>
            <a:ext cx="12646291" cy="11555548"/>
          </a:xfrm>
          <a:prstGeom prst="rect">
            <a:avLst/>
          </a:prstGeom>
          <a:noFill/>
          <a:ln>
            <a:noFill/>
          </a:ln>
        </p:spPr>
      </p:pic>
      <p:sp>
        <p:nvSpPr>
          <p:cNvPr id="631" name="Google Shape;631;p47"/>
          <p:cNvSpPr txBox="1"/>
          <p:nvPr/>
        </p:nvSpPr>
        <p:spPr>
          <a:xfrm>
            <a:off x="9322963" y="4258810"/>
            <a:ext cx="5492700" cy="923100"/>
          </a:xfrm>
          <a:prstGeom prst="rect">
            <a:avLst/>
          </a:prstGeom>
          <a:noFill/>
          <a:ln>
            <a:noFill/>
          </a:ln>
        </p:spPr>
        <p:txBody>
          <a:bodyPr anchorCtr="0" anchor="t" bIns="0" lIns="0" spcFirstLastPara="1" rIns="0" wrap="square" tIns="0">
            <a:spAutoFit/>
          </a:bodyPr>
          <a:lstStyle/>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QUINTA </a:t>
            </a:r>
            <a:r>
              <a:rPr b="1" lang="en-US" sz="2499">
                <a:solidFill>
                  <a:srgbClr val="336430"/>
                </a:solidFill>
                <a:latin typeface="Lato"/>
                <a:ea typeface="Lato"/>
                <a:cs typeface="Lato"/>
                <a:sym typeface="Lato"/>
              </a:rPr>
              <a:t>ETAPA.</a:t>
            </a:r>
            <a:endParaRPr/>
          </a:p>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PALABRAS CLAVES: ANGULAR, .</a:t>
            </a:r>
            <a:endParaRPr/>
          </a:p>
        </p:txBody>
      </p:sp>
      <p:sp>
        <p:nvSpPr>
          <p:cNvPr id="632" name="Google Shape;632;p47"/>
          <p:cNvSpPr txBox="1"/>
          <p:nvPr/>
        </p:nvSpPr>
        <p:spPr>
          <a:xfrm>
            <a:off x="9435813" y="6186618"/>
            <a:ext cx="66156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3D2F"/>
                </a:solidFill>
                <a:latin typeface="Lato"/>
                <a:ea typeface="Lato"/>
                <a:cs typeface="Lato"/>
                <a:sym typeface="Lato"/>
              </a:rPr>
              <a:t>Desarrollo de la interfaz de usuario e integración con la capa de servicios.</a:t>
            </a:r>
            <a:endParaRPr/>
          </a:p>
        </p:txBody>
      </p:sp>
      <p:sp>
        <p:nvSpPr>
          <p:cNvPr id="633" name="Google Shape;633;p47"/>
          <p:cNvSpPr/>
          <p:nvPr/>
        </p:nvSpPr>
        <p:spPr>
          <a:xfrm>
            <a:off x="803696" y="4239235"/>
            <a:ext cx="7985125" cy="7986722"/>
          </a:xfrm>
          <a:custGeom>
            <a:rect b="b" l="l" r="r" t="t"/>
            <a:pathLst>
              <a:path extrusionOk="0"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1">
            <a:blip r:embed="rId4">
              <a:alphaModFix/>
            </a:blip>
            <a:stretch>
              <a:fillRect b="0" l="-50308" r="-38537" t="-620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47"/>
          <p:cNvGrpSpPr/>
          <p:nvPr/>
        </p:nvGrpSpPr>
        <p:grpSpPr>
          <a:xfrm rot="5400000">
            <a:off x="1649974" y="1222747"/>
            <a:ext cx="4622217" cy="4790833"/>
            <a:chOff x="0" y="-47625"/>
            <a:chExt cx="1217366" cy="1261775"/>
          </a:xfrm>
        </p:grpSpPr>
        <p:sp>
          <p:nvSpPr>
            <p:cNvPr id="635" name="Google Shape;635;p47"/>
            <p:cNvSpPr/>
            <p:nvPr/>
          </p:nvSpPr>
          <p:spPr>
            <a:xfrm>
              <a:off x="0" y="0"/>
              <a:ext cx="1217366" cy="1214150"/>
            </a:xfrm>
            <a:custGeom>
              <a:rect b="b" l="l" r="r" t="t"/>
              <a:pathLst>
                <a:path extrusionOk="0" h="1214150" w="1217366">
                  <a:moveTo>
                    <a:pt x="85422" y="0"/>
                  </a:moveTo>
                  <a:lnTo>
                    <a:pt x="1131944" y="0"/>
                  </a:lnTo>
                  <a:cubicBezTo>
                    <a:pt x="1154599" y="0"/>
                    <a:pt x="1176327" y="9000"/>
                    <a:pt x="1192347" y="25020"/>
                  </a:cubicBezTo>
                  <a:cubicBezTo>
                    <a:pt x="1208366" y="41039"/>
                    <a:pt x="1217366" y="62767"/>
                    <a:pt x="1217366" y="85422"/>
                  </a:cubicBezTo>
                  <a:lnTo>
                    <a:pt x="1217366" y="1128728"/>
                  </a:lnTo>
                  <a:cubicBezTo>
                    <a:pt x="1217366" y="1151383"/>
                    <a:pt x="1208366" y="1173111"/>
                    <a:pt x="1192347" y="1189130"/>
                  </a:cubicBezTo>
                  <a:cubicBezTo>
                    <a:pt x="1176327" y="1205150"/>
                    <a:pt x="1154599" y="1214150"/>
                    <a:pt x="1131944" y="1214150"/>
                  </a:cubicBezTo>
                  <a:lnTo>
                    <a:pt x="85422" y="1214150"/>
                  </a:lnTo>
                  <a:cubicBezTo>
                    <a:pt x="62767" y="1214150"/>
                    <a:pt x="41039" y="1205150"/>
                    <a:pt x="25020" y="1189130"/>
                  </a:cubicBezTo>
                  <a:cubicBezTo>
                    <a:pt x="9000" y="1173111"/>
                    <a:pt x="0" y="1151383"/>
                    <a:pt x="0" y="1128728"/>
                  </a:cubicBezTo>
                  <a:lnTo>
                    <a:pt x="0" y="85422"/>
                  </a:lnTo>
                  <a:cubicBezTo>
                    <a:pt x="0" y="62767"/>
                    <a:pt x="9000" y="41039"/>
                    <a:pt x="25020" y="25020"/>
                  </a:cubicBezTo>
                  <a:cubicBezTo>
                    <a:pt x="41039" y="9000"/>
                    <a:pt x="62767" y="0"/>
                    <a:pt x="85422"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7"/>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7" name="Google Shape;637;p47"/>
          <p:cNvSpPr txBox="1"/>
          <p:nvPr/>
        </p:nvSpPr>
        <p:spPr>
          <a:xfrm>
            <a:off x="1960874" y="1540211"/>
            <a:ext cx="3819600" cy="415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Interfaz de usuario</a:t>
            </a:r>
            <a:endParaRPr sz="9000">
              <a:solidFill>
                <a:srgbClr val="293D2F"/>
              </a:solidFill>
              <a:latin typeface="Francois One"/>
              <a:ea typeface="Francois One"/>
              <a:cs typeface="Francois One"/>
              <a:sym typeface="Francois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641" name="Shape 641"/>
        <p:cNvGrpSpPr/>
        <p:nvPr/>
      </p:nvGrpSpPr>
      <p:grpSpPr>
        <a:xfrm>
          <a:off x="0" y="0"/>
          <a:ext cx="0" cy="0"/>
          <a:chOff x="0" y="0"/>
          <a:chExt cx="0" cy="0"/>
        </a:xfrm>
      </p:grpSpPr>
      <p:pic>
        <p:nvPicPr>
          <p:cNvPr id="642" name="Google Shape;642;p48"/>
          <p:cNvPicPr preferRelativeResize="0"/>
          <p:nvPr/>
        </p:nvPicPr>
        <p:blipFill rotWithShape="1">
          <a:blip r:embed="rId3">
            <a:alphaModFix amt="20000"/>
          </a:blip>
          <a:srcRect b="0" l="0" r="0" t="0"/>
          <a:stretch/>
        </p:blipFill>
        <p:spPr>
          <a:xfrm rot="10800000">
            <a:off x="10832866" y="-2268676"/>
            <a:ext cx="7884599" cy="7204549"/>
          </a:xfrm>
          <a:prstGeom prst="rect">
            <a:avLst/>
          </a:prstGeom>
          <a:noFill/>
          <a:ln>
            <a:noFill/>
          </a:ln>
        </p:spPr>
      </p:pic>
      <p:pic>
        <p:nvPicPr>
          <p:cNvPr id="643" name="Google Shape;643;p48"/>
          <p:cNvPicPr preferRelativeResize="0"/>
          <p:nvPr/>
        </p:nvPicPr>
        <p:blipFill>
          <a:blip r:embed="rId4">
            <a:alphaModFix/>
          </a:blip>
          <a:stretch>
            <a:fillRect/>
          </a:stretch>
        </p:blipFill>
        <p:spPr>
          <a:xfrm>
            <a:off x="1196612" y="200325"/>
            <a:ext cx="10331786" cy="3228675"/>
          </a:xfrm>
          <a:prstGeom prst="rect">
            <a:avLst/>
          </a:prstGeom>
          <a:noFill/>
          <a:ln>
            <a:noFill/>
          </a:ln>
        </p:spPr>
      </p:pic>
      <p:pic>
        <p:nvPicPr>
          <p:cNvPr id="644" name="Google Shape;644;p48"/>
          <p:cNvPicPr preferRelativeResize="0"/>
          <p:nvPr/>
        </p:nvPicPr>
        <p:blipFill>
          <a:blip r:embed="rId5">
            <a:alphaModFix/>
          </a:blip>
          <a:stretch>
            <a:fillRect/>
          </a:stretch>
        </p:blipFill>
        <p:spPr>
          <a:xfrm>
            <a:off x="14171775" y="590500"/>
            <a:ext cx="3377449" cy="1142700"/>
          </a:xfrm>
          <a:prstGeom prst="rect">
            <a:avLst/>
          </a:prstGeom>
          <a:noFill/>
          <a:ln>
            <a:noFill/>
          </a:ln>
        </p:spPr>
      </p:pic>
      <p:pic>
        <p:nvPicPr>
          <p:cNvPr id="645" name="Google Shape;645;p48"/>
          <p:cNvPicPr preferRelativeResize="0"/>
          <p:nvPr/>
        </p:nvPicPr>
        <p:blipFill>
          <a:blip r:embed="rId6">
            <a:alphaModFix/>
          </a:blip>
          <a:stretch>
            <a:fillRect/>
          </a:stretch>
        </p:blipFill>
        <p:spPr>
          <a:xfrm>
            <a:off x="11664625" y="4516850"/>
            <a:ext cx="6407575" cy="5588750"/>
          </a:xfrm>
          <a:prstGeom prst="rect">
            <a:avLst/>
          </a:prstGeom>
          <a:noFill/>
          <a:ln>
            <a:noFill/>
          </a:ln>
        </p:spPr>
      </p:pic>
      <p:grpSp>
        <p:nvGrpSpPr>
          <p:cNvPr id="646" name="Google Shape;646;p48"/>
          <p:cNvGrpSpPr/>
          <p:nvPr/>
        </p:nvGrpSpPr>
        <p:grpSpPr>
          <a:xfrm>
            <a:off x="1376071" y="3537875"/>
            <a:ext cx="7188039" cy="6334078"/>
            <a:chOff x="-824073" y="-57151"/>
            <a:chExt cx="12690746" cy="11320962"/>
          </a:xfrm>
        </p:grpSpPr>
        <p:grpSp>
          <p:nvGrpSpPr>
            <p:cNvPr id="647" name="Google Shape;647;p48"/>
            <p:cNvGrpSpPr/>
            <p:nvPr/>
          </p:nvGrpSpPr>
          <p:grpSpPr>
            <a:xfrm>
              <a:off x="2461554" y="274504"/>
              <a:ext cx="9405120" cy="6835593"/>
              <a:chOff x="1491539" y="7012"/>
              <a:chExt cx="8798054" cy="6394380"/>
            </a:xfrm>
          </p:grpSpPr>
          <p:sp>
            <p:nvSpPr>
              <p:cNvPr id="648" name="Google Shape;648;p48"/>
              <p:cNvSpPr/>
              <p:nvPr/>
            </p:nvSpPr>
            <p:spPr>
              <a:xfrm flipH="1" rot="10800000">
                <a:off x="4708896" y="7012"/>
                <a:ext cx="5580698" cy="162878"/>
              </a:xfrm>
              <a:custGeom>
                <a:rect b="b" l="l" r="r" t="t"/>
                <a:pathLst>
                  <a:path extrusionOk="0" h="12700" w="10287000">
                    <a:moveTo>
                      <a:pt x="0" y="0"/>
                    </a:moveTo>
                    <a:lnTo>
                      <a:pt x="10287000" y="0"/>
                    </a:lnTo>
                    <a:lnTo>
                      <a:pt x="10287000" y="12700"/>
                    </a:lnTo>
                    <a:lnTo>
                      <a:pt x="0" y="12700"/>
                    </a:lnTo>
                    <a:close/>
                  </a:path>
                </a:pathLst>
              </a:custGeom>
              <a:solidFill>
                <a:srgbClr val="293D2F">
                  <a:alpha val="24710"/>
                </a:srgbClr>
              </a:solidFill>
              <a:ln>
                <a:noFill/>
              </a:ln>
            </p:spPr>
          </p:sp>
          <p:sp>
            <p:nvSpPr>
              <p:cNvPr id="649" name="Google Shape;649;p48"/>
              <p:cNvSpPr/>
              <p:nvPr/>
            </p:nvSpPr>
            <p:spPr>
              <a:xfrm>
                <a:off x="3573519" y="2050154"/>
                <a:ext cx="4346258" cy="162878"/>
              </a:xfrm>
              <a:custGeom>
                <a:rect b="b" l="l" r="r" t="t"/>
                <a:pathLst>
                  <a:path extrusionOk="0" h="12700" w="10287000">
                    <a:moveTo>
                      <a:pt x="0" y="0"/>
                    </a:moveTo>
                    <a:lnTo>
                      <a:pt x="10287000" y="0"/>
                    </a:lnTo>
                    <a:lnTo>
                      <a:pt x="10287000" y="12700"/>
                    </a:lnTo>
                    <a:lnTo>
                      <a:pt x="0" y="12700"/>
                    </a:lnTo>
                    <a:close/>
                  </a:path>
                </a:pathLst>
              </a:custGeom>
              <a:solidFill>
                <a:srgbClr val="293D2F">
                  <a:alpha val="24710"/>
                </a:srgbClr>
              </a:solidFill>
              <a:ln>
                <a:noFill/>
              </a:ln>
            </p:spPr>
          </p:sp>
          <p:sp>
            <p:nvSpPr>
              <p:cNvPr id="650" name="Google Shape;650;p48"/>
              <p:cNvSpPr/>
              <p:nvPr/>
            </p:nvSpPr>
            <p:spPr>
              <a:xfrm>
                <a:off x="2108817" y="4108152"/>
                <a:ext cx="3703320" cy="162878"/>
              </a:xfrm>
              <a:custGeom>
                <a:rect b="b" l="l" r="r" t="t"/>
                <a:pathLst>
                  <a:path extrusionOk="0" h="12700" w="10287000">
                    <a:moveTo>
                      <a:pt x="0" y="0"/>
                    </a:moveTo>
                    <a:lnTo>
                      <a:pt x="10287000" y="0"/>
                    </a:lnTo>
                    <a:lnTo>
                      <a:pt x="10287000" y="12700"/>
                    </a:lnTo>
                    <a:lnTo>
                      <a:pt x="0" y="12700"/>
                    </a:lnTo>
                    <a:close/>
                  </a:path>
                </a:pathLst>
              </a:custGeom>
              <a:solidFill>
                <a:srgbClr val="293D2F">
                  <a:alpha val="24710"/>
                </a:srgbClr>
              </a:solidFill>
              <a:ln>
                <a:noFill/>
              </a:ln>
            </p:spPr>
          </p:sp>
          <p:sp>
            <p:nvSpPr>
              <p:cNvPr id="651" name="Google Shape;651;p48"/>
              <p:cNvSpPr/>
              <p:nvPr/>
            </p:nvSpPr>
            <p:spPr>
              <a:xfrm flipH="1" rot="10800000">
                <a:off x="1491539" y="6245278"/>
                <a:ext cx="2237423" cy="156115"/>
              </a:xfrm>
              <a:custGeom>
                <a:rect b="b" l="l" r="r" t="t"/>
                <a:pathLst>
                  <a:path extrusionOk="0" h="12700" w="10287000">
                    <a:moveTo>
                      <a:pt x="0" y="0"/>
                    </a:moveTo>
                    <a:lnTo>
                      <a:pt x="10287000" y="0"/>
                    </a:lnTo>
                    <a:lnTo>
                      <a:pt x="10287000" y="12700"/>
                    </a:lnTo>
                    <a:lnTo>
                      <a:pt x="0" y="12700"/>
                    </a:lnTo>
                    <a:close/>
                  </a:path>
                </a:pathLst>
              </a:custGeom>
              <a:solidFill>
                <a:srgbClr val="293D2F">
                  <a:alpha val="24710"/>
                </a:srgbClr>
              </a:solidFill>
              <a:ln>
                <a:noFill/>
              </a:ln>
            </p:spPr>
          </p:sp>
        </p:grpSp>
        <p:sp>
          <p:nvSpPr>
            <p:cNvPr id="652" name="Google Shape;652;p48"/>
            <p:cNvSpPr txBox="1"/>
            <p:nvPr/>
          </p:nvSpPr>
          <p:spPr>
            <a:xfrm>
              <a:off x="-824066" y="-57151"/>
              <a:ext cx="6582900" cy="735000"/>
            </a:xfrm>
            <a:prstGeom prst="rect">
              <a:avLst/>
            </a:prstGeom>
            <a:noFill/>
            <a:ln>
              <a:noFill/>
            </a:ln>
          </p:spPr>
          <p:txBody>
            <a:bodyPr anchorCtr="0" anchor="t" bIns="0" lIns="0" spcFirstLastPara="1" rIns="0" wrap="square" tIns="0">
              <a:spAutoFit/>
            </a:bodyPr>
            <a:lstStyle/>
            <a:p>
              <a:pPr indent="0" lvl="0" marL="0" marR="0" rtl="0" algn="r">
                <a:lnSpc>
                  <a:spcPct val="140007"/>
                </a:lnSpc>
                <a:spcBef>
                  <a:spcPts val="0"/>
                </a:spcBef>
                <a:spcAft>
                  <a:spcPts val="0"/>
                </a:spcAft>
                <a:buNone/>
              </a:pPr>
              <a:r>
                <a:rPr lang="en-US" sz="2672">
                  <a:solidFill>
                    <a:srgbClr val="293D2F"/>
                  </a:solidFill>
                  <a:latin typeface="Lato"/>
                  <a:ea typeface="Lato"/>
                  <a:cs typeface="Lato"/>
                  <a:sym typeface="Lato"/>
                </a:rPr>
                <a:t>Ambiente de Desarrollo</a:t>
              </a:r>
              <a:endParaRPr/>
            </a:p>
          </p:txBody>
        </p:sp>
        <p:sp>
          <p:nvSpPr>
            <p:cNvPr id="653" name="Google Shape;653;p48"/>
            <p:cNvSpPr txBox="1"/>
            <p:nvPr/>
          </p:nvSpPr>
          <p:spPr>
            <a:xfrm>
              <a:off x="-824073" y="2142269"/>
              <a:ext cx="4192500" cy="735000"/>
            </a:xfrm>
            <a:prstGeom prst="rect">
              <a:avLst/>
            </a:prstGeom>
            <a:noFill/>
            <a:ln>
              <a:noFill/>
            </a:ln>
          </p:spPr>
          <p:txBody>
            <a:bodyPr anchorCtr="0" anchor="t" bIns="0" lIns="0" spcFirstLastPara="1" rIns="0" wrap="square" tIns="0">
              <a:spAutoFit/>
            </a:bodyPr>
            <a:lstStyle/>
            <a:p>
              <a:pPr indent="0" lvl="0" marL="0" marR="0" rtl="0" algn="r">
                <a:lnSpc>
                  <a:spcPct val="140007"/>
                </a:lnSpc>
                <a:spcBef>
                  <a:spcPts val="0"/>
                </a:spcBef>
                <a:spcAft>
                  <a:spcPts val="0"/>
                </a:spcAft>
                <a:buNone/>
              </a:pPr>
              <a:r>
                <a:rPr lang="en-US" sz="2672">
                  <a:solidFill>
                    <a:srgbClr val="293D2F"/>
                  </a:solidFill>
                  <a:latin typeface="Lato"/>
                  <a:ea typeface="Lato"/>
                  <a:cs typeface="Lato"/>
                  <a:sym typeface="Lato"/>
                </a:rPr>
                <a:t>Código</a:t>
              </a:r>
              <a:r>
                <a:rPr lang="en-US" sz="2672">
                  <a:solidFill>
                    <a:srgbClr val="293D2F"/>
                  </a:solidFill>
                  <a:latin typeface="Lato"/>
                  <a:ea typeface="Lato"/>
                  <a:cs typeface="Lato"/>
                  <a:sym typeface="Lato"/>
                </a:rPr>
                <a:t> Abierto</a:t>
              </a:r>
              <a:endParaRPr/>
            </a:p>
          </p:txBody>
        </p:sp>
        <p:sp>
          <p:nvSpPr>
            <p:cNvPr id="654" name="Google Shape;654;p48"/>
            <p:cNvSpPr txBox="1"/>
            <p:nvPr/>
          </p:nvSpPr>
          <p:spPr>
            <a:xfrm>
              <a:off x="-824064" y="4341688"/>
              <a:ext cx="3674100" cy="735000"/>
            </a:xfrm>
            <a:prstGeom prst="rect">
              <a:avLst/>
            </a:prstGeom>
            <a:noFill/>
            <a:ln>
              <a:noFill/>
            </a:ln>
          </p:spPr>
          <p:txBody>
            <a:bodyPr anchorCtr="0" anchor="t" bIns="0" lIns="0" spcFirstLastPara="1" rIns="0" wrap="square" tIns="0">
              <a:spAutoFit/>
            </a:bodyPr>
            <a:lstStyle/>
            <a:p>
              <a:pPr indent="0" lvl="0" marL="0" marR="0" rtl="0" algn="r">
                <a:lnSpc>
                  <a:spcPct val="140007"/>
                </a:lnSpc>
                <a:spcBef>
                  <a:spcPts val="0"/>
                </a:spcBef>
                <a:spcAft>
                  <a:spcPts val="0"/>
                </a:spcAft>
                <a:buNone/>
              </a:pPr>
              <a:r>
                <a:rPr lang="en-US" sz="2672">
                  <a:solidFill>
                    <a:srgbClr val="293D2F"/>
                  </a:solidFill>
                  <a:latin typeface="Lato"/>
                  <a:ea typeface="Lato"/>
                  <a:cs typeface="Lato"/>
                  <a:sym typeface="Lato"/>
                </a:rPr>
                <a:t>Código</a:t>
              </a:r>
              <a:r>
                <a:rPr lang="en-US" sz="2672">
                  <a:solidFill>
                    <a:srgbClr val="293D2F"/>
                  </a:solidFill>
                  <a:latin typeface="Lato"/>
                  <a:ea typeface="Lato"/>
                  <a:cs typeface="Lato"/>
                  <a:sym typeface="Lato"/>
                </a:rPr>
                <a:t> Libre</a:t>
              </a:r>
              <a:endParaRPr/>
            </a:p>
          </p:txBody>
        </p:sp>
        <p:sp>
          <p:nvSpPr>
            <p:cNvPr id="655" name="Google Shape;655;p48"/>
            <p:cNvSpPr txBox="1"/>
            <p:nvPr/>
          </p:nvSpPr>
          <p:spPr>
            <a:xfrm>
              <a:off x="-677927" y="6541107"/>
              <a:ext cx="2727300" cy="735000"/>
            </a:xfrm>
            <a:prstGeom prst="rect">
              <a:avLst/>
            </a:prstGeom>
            <a:noFill/>
            <a:ln>
              <a:noFill/>
            </a:ln>
          </p:spPr>
          <p:txBody>
            <a:bodyPr anchorCtr="0" anchor="t" bIns="0" lIns="0" spcFirstLastPara="1" rIns="0" wrap="square" tIns="0">
              <a:spAutoFit/>
            </a:bodyPr>
            <a:lstStyle/>
            <a:p>
              <a:pPr indent="0" lvl="0" marL="0" marR="0" rtl="0" algn="r">
                <a:lnSpc>
                  <a:spcPct val="140007"/>
                </a:lnSpc>
                <a:spcBef>
                  <a:spcPts val="0"/>
                </a:spcBef>
                <a:spcAft>
                  <a:spcPts val="0"/>
                </a:spcAft>
                <a:buNone/>
              </a:pPr>
              <a:r>
                <a:rPr lang="en-US" sz="2672">
                  <a:solidFill>
                    <a:srgbClr val="293D2F"/>
                  </a:solidFill>
                  <a:latin typeface="Lato"/>
                  <a:ea typeface="Lato"/>
                  <a:cs typeface="Lato"/>
                  <a:sym typeface="Lato"/>
                </a:rPr>
                <a:t>Escalable</a:t>
              </a:r>
              <a:endParaRPr/>
            </a:p>
          </p:txBody>
        </p:sp>
        <p:grpSp>
          <p:nvGrpSpPr>
            <p:cNvPr id="656" name="Google Shape;656;p48"/>
            <p:cNvGrpSpPr/>
            <p:nvPr/>
          </p:nvGrpSpPr>
          <p:grpSpPr>
            <a:xfrm>
              <a:off x="3121442" y="260220"/>
              <a:ext cx="8742458" cy="11003591"/>
              <a:chOff x="2108835" y="-6350"/>
              <a:chExt cx="8178165" cy="10293350"/>
            </a:xfrm>
          </p:grpSpPr>
          <p:sp>
            <p:nvSpPr>
              <p:cNvPr id="657" name="Google Shape;657;p48"/>
              <p:cNvSpPr/>
              <p:nvPr/>
            </p:nvSpPr>
            <p:spPr>
              <a:xfrm>
                <a:off x="2108835" y="6165850"/>
                <a:ext cx="1851660" cy="4121150"/>
              </a:xfrm>
              <a:custGeom>
                <a:rect b="b" l="l" r="r" t="t"/>
                <a:pathLst>
                  <a:path extrusionOk="0" h="4121150" w="1851660">
                    <a:moveTo>
                      <a:pt x="0" y="41211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4121150"/>
                    </a:ln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8"/>
              <p:cNvSpPr/>
              <p:nvPr/>
            </p:nvSpPr>
            <p:spPr>
              <a:xfrm>
                <a:off x="4217670" y="4108450"/>
                <a:ext cx="1851660" cy="6178550"/>
              </a:xfrm>
              <a:custGeom>
                <a:rect b="b" l="l" r="r" t="t"/>
                <a:pathLst>
                  <a:path extrusionOk="0" h="6178550" w="1851660">
                    <a:moveTo>
                      <a:pt x="0" y="61785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178550"/>
                    </a:ln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6326505" y="2051050"/>
                <a:ext cx="1851660" cy="8235950"/>
              </a:xfrm>
              <a:custGeom>
                <a:rect b="b" l="l" r="r" t="t"/>
                <a:pathLst>
                  <a:path extrusionOk="0" h="8235950" w="1851660">
                    <a:moveTo>
                      <a:pt x="0" y="8235950"/>
                    </a:moveTo>
                    <a:lnTo>
                      <a:pt x="0" y="148133"/>
                    </a:lnTo>
                    <a:cubicBezTo>
                      <a:pt x="0" y="108845"/>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5"/>
                      <a:pt x="1851660" y="148133"/>
                    </a:cubicBezTo>
                    <a:lnTo>
                      <a:pt x="1851660" y="8235950"/>
                    </a:ln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p:nvPr/>
            </p:nvSpPr>
            <p:spPr>
              <a:xfrm>
                <a:off x="8435340" y="-6350"/>
                <a:ext cx="1851660" cy="10293350"/>
              </a:xfrm>
              <a:custGeom>
                <a:rect b="b" l="l" r="r" t="t"/>
                <a:pathLst>
                  <a:path extrusionOk="0" h="10293350" w="1851660">
                    <a:moveTo>
                      <a:pt x="0" y="10293350"/>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10293350"/>
                    </a:ln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8"/>
              <p:cNvSpPr/>
              <p:nvPr/>
            </p:nvSpPr>
            <p:spPr>
              <a:xfrm>
                <a:off x="2108835" y="6990080"/>
                <a:ext cx="1851660" cy="3296920"/>
              </a:xfrm>
              <a:custGeom>
                <a:rect b="b" l="l" r="r" t="t"/>
                <a:pathLst>
                  <a:path extrusionOk="0" h="3296920" w="1851660">
                    <a:moveTo>
                      <a:pt x="0" y="0"/>
                    </a:moveTo>
                    <a:lnTo>
                      <a:pt x="1851660" y="0"/>
                    </a:lnTo>
                    <a:lnTo>
                      <a:pt x="1851660" y="3296920"/>
                    </a:lnTo>
                    <a:lnTo>
                      <a:pt x="0" y="3296920"/>
                    </a:lnTo>
                    <a:close/>
                  </a:path>
                </a:pathLst>
              </a:custGeom>
              <a:solidFill>
                <a:srgbClr val="336430"/>
              </a:solidFill>
              <a:ln>
                <a:noFill/>
              </a:ln>
            </p:spPr>
          </p:sp>
          <p:sp>
            <p:nvSpPr>
              <p:cNvPr id="662" name="Google Shape;662;p48"/>
              <p:cNvSpPr/>
              <p:nvPr/>
            </p:nvSpPr>
            <p:spPr>
              <a:xfrm>
                <a:off x="4217670" y="5138208"/>
                <a:ext cx="1851660" cy="5148792"/>
              </a:xfrm>
              <a:custGeom>
                <a:rect b="b" l="l" r="r" t="t"/>
                <a:pathLst>
                  <a:path extrusionOk="0" h="5148792" w="1851660">
                    <a:moveTo>
                      <a:pt x="0" y="0"/>
                    </a:moveTo>
                    <a:lnTo>
                      <a:pt x="1851660" y="0"/>
                    </a:lnTo>
                    <a:lnTo>
                      <a:pt x="1851660" y="5148792"/>
                    </a:lnTo>
                    <a:lnTo>
                      <a:pt x="0" y="5148792"/>
                    </a:lnTo>
                    <a:close/>
                  </a:path>
                </a:pathLst>
              </a:custGeom>
              <a:solidFill>
                <a:srgbClr val="336430"/>
              </a:solidFill>
              <a:ln>
                <a:noFill/>
              </a:ln>
            </p:spPr>
          </p:sp>
          <p:sp>
            <p:nvSpPr>
              <p:cNvPr id="663" name="Google Shape;663;p48"/>
              <p:cNvSpPr/>
              <p:nvPr/>
            </p:nvSpPr>
            <p:spPr>
              <a:xfrm>
                <a:off x="6326505" y="3698240"/>
                <a:ext cx="1851660" cy="6588760"/>
              </a:xfrm>
              <a:custGeom>
                <a:rect b="b" l="l" r="r" t="t"/>
                <a:pathLst>
                  <a:path extrusionOk="0" h="6588760" w="1851660">
                    <a:moveTo>
                      <a:pt x="0" y="0"/>
                    </a:moveTo>
                    <a:lnTo>
                      <a:pt x="1851660" y="0"/>
                    </a:lnTo>
                    <a:lnTo>
                      <a:pt x="1851660" y="6588760"/>
                    </a:lnTo>
                    <a:lnTo>
                      <a:pt x="0" y="6588760"/>
                    </a:lnTo>
                    <a:close/>
                  </a:path>
                </a:pathLst>
              </a:custGeom>
              <a:solidFill>
                <a:srgbClr val="336430"/>
              </a:solidFill>
              <a:ln>
                <a:noFill/>
              </a:ln>
            </p:spPr>
          </p:sp>
          <p:sp>
            <p:nvSpPr>
              <p:cNvPr id="664" name="Google Shape;664;p48"/>
              <p:cNvSpPr/>
              <p:nvPr/>
            </p:nvSpPr>
            <p:spPr>
              <a:xfrm>
                <a:off x="8435340" y="1640586"/>
                <a:ext cx="1851660" cy="8646414"/>
              </a:xfrm>
              <a:custGeom>
                <a:rect b="b" l="l" r="r" t="t"/>
                <a:pathLst>
                  <a:path extrusionOk="0" h="8646414" w="1851660">
                    <a:moveTo>
                      <a:pt x="0" y="0"/>
                    </a:moveTo>
                    <a:lnTo>
                      <a:pt x="1851660" y="0"/>
                    </a:lnTo>
                    <a:lnTo>
                      <a:pt x="1851660" y="8646414"/>
                    </a:lnTo>
                    <a:lnTo>
                      <a:pt x="0" y="8646414"/>
                    </a:lnTo>
                    <a:close/>
                  </a:path>
                </a:pathLst>
              </a:custGeom>
              <a:solidFill>
                <a:srgbClr val="336430"/>
              </a:solidFill>
              <a:ln>
                <a:noFill/>
              </a:ln>
            </p:spPr>
          </p:sp>
          <p:sp>
            <p:nvSpPr>
              <p:cNvPr id="665" name="Google Shape;665;p48"/>
              <p:cNvSpPr/>
              <p:nvPr/>
            </p:nvSpPr>
            <p:spPr>
              <a:xfrm>
                <a:off x="2108835" y="8638540"/>
                <a:ext cx="1851660" cy="1648460"/>
              </a:xfrm>
              <a:custGeom>
                <a:rect b="b" l="l" r="r" t="t"/>
                <a:pathLst>
                  <a:path extrusionOk="0" h="1648460" w="1851660">
                    <a:moveTo>
                      <a:pt x="0" y="0"/>
                    </a:moveTo>
                    <a:lnTo>
                      <a:pt x="1851660" y="0"/>
                    </a:lnTo>
                    <a:lnTo>
                      <a:pt x="1851660" y="1648460"/>
                    </a:lnTo>
                    <a:lnTo>
                      <a:pt x="0" y="1648460"/>
                    </a:lnTo>
                    <a:close/>
                  </a:path>
                </a:pathLst>
              </a:custGeom>
              <a:solidFill>
                <a:srgbClr val="293D2F"/>
              </a:solidFill>
              <a:ln>
                <a:noFill/>
              </a:ln>
            </p:spPr>
          </p:sp>
          <p:sp>
            <p:nvSpPr>
              <p:cNvPr id="666" name="Google Shape;666;p48"/>
              <p:cNvSpPr/>
              <p:nvPr/>
            </p:nvSpPr>
            <p:spPr>
              <a:xfrm>
                <a:off x="4217670" y="7197725"/>
                <a:ext cx="1851660" cy="3089275"/>
              </a:xfrm>
              <a:custGeom>
                <a:rect b="b" l="l" r="r" t="t"/>
                <a:pathLst>
                  <a:path extrusionOk="0" h="3089275" w="1851660">
                    <a:moveTo>
                      <a:pt x="0" y="0"/>
                    </a:moveTo>
                    <a:lnTo>
                      <a:pt x="1851660" y="0"/>
                    </a:lnTo>
                    <a:lnTo>
                      <a:pt x="1851660" y="3089275"/>
                    </a:lnTo>
                    <a:lnTo>
                      <a:pt x="0" y="3089275"/>
                    </a:lnTo>
                    <a:close/>
                  </a:path>
                </a:pathLst>
              </a:custGeom>
              <a:solidFill>
                <a:srgbClr val="293D2F"/>
              </a:solidFill>
              <a:ln>
                <a:noFill/>
              </a:ln>
            </p:spPr>
          </p:sp>
          <p:sp>
            <p:nvSpPr>
              <p:cNvPr id="667" name="Google Shape;667;p48"/>
              <p:cNvSpPr/>
              <p:nvPr/>
            </p:nvSpPr>
            <p:spPr>
              <a:xfrm>
                <a:off x="6326505" y="6580822"/>
                <a:ext cx="1851660" cy="3706178"/>
              </a:xfrm>
              <a:custGeom>
                <a:rect b="b" l="l" r="r" t="t"/>
                <a:pathLst>
                  <a:path extrusionOk="0" h="3706178" w="1851660">
                    <a:moveTo>
                      <a:pt x="0" y="0"/>
                    </a:moveTo>
                    <a:lnTo>
                      <a:pt x="1851660" y="0"/>
                    </a:lnTo>
                    <a:lnTo>
                      <a:pt x="1851660" y="3706178"/>
                    </a:lnTo>
                    <a:lnTo>
                      <a:pt x="0" y="3706178"/>
                    </a:lnTo>
                    <a:close/>
                  </a:path>
                </a:pathLst>
              </a:custGeom>
              <a:solidFill>
                <a:srgbClr val="293D2F"/>
              </a:solidFill>
              <a:ln>
                <a:noFill/>
              </a:ln>
            </p:spPr>
          </p:sp>
          <p:sp>
            <p:nvSpPr>
              <p:cNvPr id="668" name="Google Shape;668;p48"/>
              <p:cNvSpPr/>
              <p:nvPr/>
            </p:nvSpPr>
            <p:spPr>
              <a:xfrm>
                <a:off x="8435340" y="5757926"/>
                <a:ext cx="1851660" cy="4529074"/>
              </a:xfrm>
              <a:custGeom>
                <a:rect b="b" l="l" r="r" t="t"/>
                <a:pathLst>
                  <a:path extrusionOk="0" h="4529074" w="1851660">
                    <a:moveTo>
                      <a:pt x="0" y="0"/>
                    </a:moveTo>
                    <a:lnTo>
                      <a:pt x="1851660" y="0"/>
                    </a:lnTo>
                    <a:lnTo>
                      <a:pt x="1851660" y="4529074"/>
                    </a:lnTo>
                    <a:lnTo>
                      <a:pt x="0" y="4529074"/>
                    </a:lnTo>
                    <a:close/>
                  </a:path>
                </a:pathLst>
              </a:custGeom>
              <a:solidFill>
                <a:srgbClr val="293D2F"/>
              </a:solidFill>
              <a:ln>
                <a:noFill/>
              </a:ln>
            </p:spPr>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2" name="Shape 672"/>
        <p:cNvGrpSpPr/>
        <p:nvPr/>
      </p:nvGrpSpPr>
      <p:grpSpPr>
        <a:xfrm>
          <a:off x="0" y="0"/>
          <a:ext cx="0" cy="0"/>
          <a:chOff x="0" y="0"/>
          <a:chExt cx="0" cy="0"/>
        </a:xfrm>
      </p:grpSpPr>
      <p:grpSp>
        <p:nvGrpSpPr>
          <p:cNvPr id="673" name="Google Shape;673;p49"/>
          <p:cNvGrpSpPr/>
          <p:nvPr/>
        </p:nvGrpSpPr>
        <p:grpSpPr>
          <a:xfrm>
            <a:off x="14659781" y="4990087"/>
            <a:ext cx="4002832" cy="2881140"/>
            <a:chOff x="11394699" y="632695"/>
            <a:chExt cx="4949100" cy="3973987"/>
          </a:xfrm>
        </p:grpSpPr>
        <p:pic>
          <p:nvPicPr>
            <p:cNvPr id="674" name="Google Shape;674;p49"/>
            <p:cNvPicPr preferRelativeResize="0"/>
            <p:nvPr/>
          </p:nvPicPr>
          <p:blipFill>
            <a:blip r:embed="rId3">
              <a:alphaModFix/>
            </a:blip>
            <a:stretch>
              <a:fillRect/>
            </a:stretch>
          </p:blipFill>
          <p:spPr>
            <a:xfrm>
              <a:off x="12917117" y="632695"/>
              <a:ext cx="1789380" cy="1905000"/>
            </a:xfrm>
            <a:prstGeom prst="rect">
              <a:avLst/>
            </a:prstGeom>
            <a:noFill/>
            <a:ln>
              <a:noFill/>
            </a:ln>
          </p:spPr>
        </p:pic>
        <p:sp>
          <p:nvSpPr>
            <p:cNvPr id="675" name="Google Shape;675;p49"/>
            <p:cNvSpPr txBox="1"/>
            <p:nvPr/>
          </p:nvSpPr>
          <p:spPr>
            <a:xfrm>
              <a:off x="11394699" y="2832482"/>
              <a:ext cx="4949100" cy="17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chemeClr val="dk1"/>
                  </a:solidFill>
                  <a:latin typeface="Open Sans"/>
                  <a:ea typeface="Open Sans"/>
                  <a:cs typeface="Open Sans"/>
                  <a:sym typeface="Open Sans"/>
                </a:rPr>
                <a:t>NG-ZORRO</a:t>
              </a:r>
              <a:endParaRPr sz="5000">
                <a:solidFill>
                  <a:schemeClr val="dk1"/>
                </a:solidFill>
                <a:latin typeface="Open Sans"/>
                <a:ea typeface="Open Sans"/>
                <a:cs typeface="Open Sans"/>
                <a:sym typeface="Open Sans"/>
              </a:endParaRPr>
            </a:p>
          </p:txBody>
        </p:sp>
      </p:grpSp>
      <p:grpSp>
        <p:nvGrpSpPr>
          <p:cNvPr id="676" name="Google Shape;676;p49"/>
          <p:cNvGrpSpPr/>
          <p:nvPr/>
        </p:nvGrpSpPr>
        <p:grpSpPr>
          <a:xfrm>
            <a:off x="9944659" y="840625"/>
            <a:ext cx="4468115" cy="8885844"/>
            <a:chOff x="12748050" y="0"/>
            <a:chExt cx="5353600" cy="10414725"/>
          </a:xfrm>
        </p:grpSpPr>
        <p:pic>
          <p:nvPicPr>
            <p:cNvPr id="677" name="Google Shape;677;p49"/>
            <p:cNvPicPr preferRelativeResize="0"/>
            <p:nvPr/>
          </p:nvPicPr>
          <p:blipFill>
            <a:blip r:embed="rId4">
              <a:alphaModFix/>
            </a:blip>
            <a:stretch>
              <a:fillRect/>
            </a:stretch>
          </p:blipFill>
          <p:spPr>
            <a:xfrm>
              <a:off x="12748050" y="0"/>
              <a:ext cx="5353600" cy="5353600"/>
            </a:xfrm>
            <a:prstGeom prst="rect">
              <a:avLst/>
            </a:prstGeom>
            <a:noFill/>
            <a:ln>
              <a:noFill/>
            </a:ln>
          </p:spPr>
        </p:pic>
        <p:pic>
          <p:nvPicPr>
            <p:cNvPr id="678" name="Google Shape;678;p49"/>
            <p:cNvPicPr preferRelativeResize="0"/>
            <p:nvPr/>
          </p:nvPicPr>
          <p:blipFill>
            <a:blip r:embed="rId5">
              <a:alphaModFix/>
            </a:blip>
            <a:stretch>
              <a:fillRect/>
            </a:stretch>
          </p:blipFill>
          <p:spPr>
            <a:xfrm>
              <a:off x="12894288" y="5353600"/>
              <a:ext cx="5061125" cy="5061125"/>
            </a:xfrm>
            <a:prstGeom prst="rect">
              <a:avLst/>
            </a:prstGeom>
            <a:noFill/>
            <a:ln>
              <a:noFill/>
            </a:ln>
          </p:spPr>
        </p:pic>
      </p:grpSp>
      <p:pic>
        <p:nvPicPr>
          <p:cNvPr id="679" name="Google Shape;679;p49"/>
          <p:cNvPicPr preferRelativeResize="0"/>
          <p:nvPr/>
        </p:nvPicPr>
        <p:blipFill>
          <a:blip r:embed="rId6">
            <a:alphaModFix/>
          </a:blip>
          <a:stretch>
            <a:fillRect/>
          </a:stretch>
        </p:blipFill>
        <p:spPr>
          <a:xfrm>
            <a:off x="1319600" y="3753869"/>
            <a:ext cx="5353600" cy="5353582"/>
          </a:xfrm>
          <a:prstGeom prst="rect">
            <a:avLst/>
          </a:prstGeom>
          <a:noFill/>
          <a:ln>
            <a:noFill/>
          </a:ln>
        </p:spPr>
      </p:pic>
      <p:pic>
        <p:nvPicPr>
          <p:cNvPr id="680" name="Google Shape;680;p49"/>
          <p:cNvPicPr preferRelativeResize="0"/>
          <p:nvPr/>
        </p:nvPicPr>
        <p:blipFill>
          <a:blip r:embed="rId7">
            <a:alphaModFix/>
          </a:blip>
          <a:stretch>
            <a:fillRect/>
          </a:stretch>
        </p:blipFill>
        <p:spPr>
          <a:xfrm>
            <a:off x="2277850" y="1526726"/>
            <a:ext cx="3238500" cy="1666875"/>
          </a:xfrm>
          <a:prstGeom prst="rect">
            <a:avLst/>
          </a:prstGeom>
          <a:noFill/>
          <a:ln>
            <a:noFill/>
          </a:ln>
        </p:spPr>
      </p:pic>
      <p:cxnSp>
        <p:nvCxnSpPr>
          <p:cNvPr id="681" name="Google Shape;681;p49"/>
          <p:cNvCxnSpPr/>
          <p:nvPr/>
        </p:nvCxnSpPr>
        <p:spPr>
          <a:xfrm>
            <a:off x="7143325" y="5571475"/>
            <a:ext cx="2381100" cy="1027200"/>
          </a:xfrm>
          <a:prstGeom prst="straightConnector1">
            <a:avLst/>
          </a:prstGeom>
          <a:noFill/>
          <a:ln cap="flat" cmpd="sng" w="76200">
            <a:solidFill>
              <a:schemeClr val="accent2"/>
            </a:solidFill>
            <a:prstDash val="solid"/>
            <a:round/>
            <a:headEnd len="med" w="med" type="none"/>
            <a:tailEnd len="med" w="med" type="triangle"/>
          </a:ln>
        </p:spPr>
      </p:cxnSp>
      <p:cxnSp>
        <p:nvCxnSpPr>
          <p:cNvPr id="682" name="Google Shape;682;p49"/>
          <p:cNvCxnSpPr/>
          <p:nvPr/>
        </p:nvCxnSpPr>
        <p:spPr>
          <a:xfrm flipH="1" rot="10800000">
            <a:off x="7143325" y="4404250"/>
            <a:ext cx="2287800" cy="1039500"/>
          </a:xfrm>
          <a:prstGeom prst="straightConnector1">
            <a:avLst/>
          </a:prstGeom>
          <a:noFill/>
          <a:ln cap="flat" cmpd="sng" w="76200">
            <a:solidFill>
              <a:schemeClr val="accent2"/>
            </a:solidFill>
            <a:prstDash val="solid"/>
            <a:round/>
            <a:headEnd len="med" w="med" type="none"/>
            <a:tailEnd len="med" w="med" type="triangle"/>
          </a:ln>
        </p:spPr>
      </p:cxnSp>
      <p:pic>
        <p:nvPicPr>
          <p:cNvPr id="683" name="Google Shape;683;p49"/>
          <p:cNvPicPr preferRelativeResize="0"/>
          <p:nvPr/>
        </p:nvPicPr>
        <p:blipFill>
          <a:blip r:embed="rId8">
            <a:alphaModFix/>
          </a:blip>
          <a:stretch>
            <a:fillRect/>
          </a:stretch>
        </p:blipFill>
        <p:spPr>
          <a:xfrm>
            <a:off x="14501326" y="2010261"/>
            <a:ext cx="3786675" cy="1183339"/>
          </a:xfrm>
          <a:prstGeom prst="rect">
            <a:avLst/>
          </a:prstGeom>
          <a:noFill/>
          <a:ln>
            <a:noFill/>
          </a:ln>
        </p:spPr>
      </p:pic>
      <p:pic>
        <p:nvPicPr>
          <p:cNvPr id="684" name="Google Shape;684;p49"/>
          <p:cNvPicPr preferRelativeResize="0"/>
          <p:nvPr/>
        </p:nvPicPr>
        <p:blipFill rotWithShape="1">
          <a:blip r:embed="rId9">
            <a:alphaModFix amt="20000"/>
          </a:blip>
          <a:srcRect b="0" l="0" r="0" t="0"/>
          <a:stretch/>
        </p:blipFill>
        <p:spPr>
          <a:xfrm>
            <a:off x="-3465316" y="-1"/>
            <a:ext cx="12646291" cy="115555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688" name="Shape 688"/>
        <p:cNvGrpSpPr/>
        <p:nvPr/>
      </p:nvGrpSpPr>
      <p:grpSpPr>
        <a:xfrm>
          <a:off x="0" y="0"/>
          <a:ext cx="0" cy="0"/>
          <a:chOff x="0" y="0"/>
          <a:chExt cx="0" cy="0"/>
        </a:xfrm>
      </p:grpSpPr>
      <p:pic>
        <p:nvPicPr>
          <p:cNvPr id="689" name="Google Shape;689;p50"/>
          <p:cNvPicPr preferRelativeResize="0"/>
          <p:nvPr/>
        </p:nvPicPr>
        <p:blipFill rotWithShape="1">
          <a:blip r:embed="rId3">
            <a:alphaModFix amt="20000"/>
          </a:blip>
          <a:srcRect b="0" l="0" r="0" t="0"/>
          <a:stretch/>
        </p:blipFill>
        <p:spPr>
          <a:xfrm>
            <a:off x="11552609" y="-788026"/>
            <a:ext cx="12646291" cy="11555548"/>
          </a:xfrm>
          <a:prstGeom prst="rect">
            <a:avLst/>
          </a:prstGeom>
          <a:noFill/>
          <a:ln>
            <a:noFill/>
          </a:ln>
        </p:spPr>
      </p:pic>
      <p:sp>
        <p:nvSpPr>
          <p:cNvPr id="690" name="Google Shape;690;p50"/>
          <p:cNvSpPr txBox="1"/>
          <p:nvPr/>
        </p:nvSpPr>
        <p:spPr>
          <a:xfrm>
            <a:off x="9377963" y="4585760"/>
            <a:ext cx="5492700" cy="384600"/>
          </a:xfrm>
          <a:prstGeom prst="rect">
            <a:avLst/>
          </a:prstGeom>
          <a:noFill/>
          <a:ln>
            <a:noFill/>
          </a:ln>
        </p:spPr>
        <p:txBody>
          <a:bodyPr anchorCtr="0" anchor="t" bIns="0" lIns="0" spcFirstLastPara="1" rIns="0" wrap="square" tIns="0">
            <a:spAutoFit/>
          </a:bodyPr>
          <a:lstStyle/>
          <a:p>
            <a:pPr indent="-387286" lvl="0" marL="457200" marR="0" rtl="0" algn="l">
              <a:lnSpc>
                <a:spcPct val="140016"/>
              </a:lnSpc>
              <a:spcBef>
                <a:spcPts val="0"/>
              </a:spcBef>
              <a:spcAft>
                <a:spcPts val="0"/>
              </a:spcAft>
              <a:buClr>
                <a:srgbClr val="336430"/>
              </a:buClr>
              <a:buSzPts val="2499"/>
              <a:buFont typeface="Lato"/>
              <a:buChar char="●"/>
            </a:pPr>
            <a:r>
              <a:rPr b="1" lang="en-US" sz="2499">
                <a:solidFill>
                  <a:srgbClr val="336430"/>
                </a:solidFill>
                <a:latin typeface="Lato"/>
                <a:ea typeface="Lato"/>
                <a:cs typeface="Lato"/>
                <a:sym typeface="Lato"/>
              </a:rPr>
              <a:t>ULTIMA</a:t>
            </a:r>
            <a:r>
              <a:rPr b="1" lang="en-US" sz="2499">
                <a:solidFill>
                  <a:srgbClr val="336430"/>
                </a:solidFill>
                <a:latin typeface="Lato"/>
                <a:ea typeface="Lato"/>
                <a:cs typeface="Lato"/>
                <a:sym typeface="Lato"/>
              </a:rPr>
              <a:t> ETAPA.</a:t>
            </a:r>
            <a:endParaRPr/>
          </a:p>
        </p:txBody>
      </p:sp>
      <p:sp>
        <p:nvSpPr>
          <p:cNvPr id="691" name="Google Shape;691;p50"/>
          <p:cNvSpPr txBox="1"/>
          <p:nvPr/>
        </p:nvSpPr>
        <p:spPr>
          <a:xfrm>
            <a:off x="9435813" y="6186618"/>
            <a:ext cx="66156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3D2F"/>
                </a:solidFill>
                <a:latin typeface="Lato"/>
                <a:ea typeface="Lato"/>
                <a:cs typeface="Lato"/>
                <a:sym typeface="Lato"/>
              </a:rPr>
              <a:t>Finalización del desarrollo del sistema.</a:t>
            </a:r>
            <a:endParaRPr/>
          </a:p>
        </p:txBody>
      </p:sp>
      <p:sp>
        <p:nvSpPr>
          <p:cNvPr id="692" name="Google Shape;692;p50"/>
          <p:cNvSpPr/>
          <p:nvPr/>
        </p:nvSpPr>
        <p:spPr>
          <a:xfrm>
            <a:off x="803696" y="4239235"/>
            <a:ext cx="7985125" cy="7986722"/>
          </a:xfrm>
          <a:custGeom>
            <a:rect b="b" l="l" r="r" t="t"/>
            <a:pathLst>
              <a:path extrusionOk="0"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1">
            <a:blip r:embed="rId4">
              <a:alphaModFix/>
            </a:blip>
            <a:stretch>
              <a:fillRect b="0" l="-50308" r="-38537" t="-620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50"/>
          <p:cNvGrpSpPr/>
          <p:nvPr/>
        </p:nvGrpSpPr>
        <p:grpSpPr>
          <a:xfrm rot="5400000">
            <a:off x="1649974" y="1222747"/>
            <a:ext cx="4622217" cy="4790833"/>
            <a:chOff x="0" y="-47625"/>
            <a:chExt cx="1217366" cy="1261775"/>
          </a:xfrm>
        </p:grpSpPr>
        <p:sp>
          <p:nvSpPr>
            <p:cNvPr id="694" name="Google Shape;694;p50"/>
            <p:cNvSpPr/>
            <p:nvPr/>
          </p:nvSpPr>
          <p:spPr>
            <a:xfrm>
              <a:off x="0" y="0"/>
              <a:ext cx="1217366" cy="1214150"/>
            </a:xfrm>
            <a:custGeom>
              <a:rect b="b" l="l" r="r" t="t"/>
              <a:pathLst>
                <a:path extrusionOk="0" h="1214150" w="1217366">
                  <a:moveTo>
                    <a:pt x="85422" y="0"/>
                  </a:moveTo>
                  <a:lnTo>
                    <a:pt x="1131944" y="0"/>
                  </a:lnTo>
                  <a:cubicBezTo>
                    <a:pt x="1154599" y="0"/>
                    <a:pt x="1176327" y="9000"/>
                    <a:pt x="1192347" y="25020"/>
                  </a:cubicBezTo>
                  <a:cubicBezTo>
                    <a:pt x="1208366" y="41039"/>
                    <a:pt x="1217366" y="62767"/>
                    <a:pt x="1217366" y="85422"/>
                  </a:cubicBezTo>
                  <a:lnTo>
                    <a:pt x="1217366" y="1128728"/>
                  </a:lnTo>
                  <a:cubicBezTo>
                    <a:pt x="1217366" y="1151383"/>
                    <a:pt x="1208366" y="1173111"/>
                    <a:pt x="1192347" y="1189130"/>
                  </a:cubicBezTo>
                  <a:cubicBezTo>
                    <a:pt x="1176327" y="1205150"/>
                    <a:pt x="1154599" y="1214150"/>
                    <a:pt x="1131944" y="1214150"/>
                  </a:cubicBezTo>
                  <a:lnTo>
                    <a:pt x="85422" y="1214150"/>
                  </a:lnTo>
                  <a:cubicBezTo>
                    <a:pt x="62767" y="1214150"/>
                    <a:pt x="41039" y="1205150"/>
                    <a:pt x="25020" y="1189130"/>
                  </a:cubicBezTo>
                  <a:cubicBezTo>
                    <a:pt x="9000" y="1173111"/>
                    <a:pt x="0" y="1151383"/>
                    <a:pt x="0" y="1128728"/>
                  </a:cubicBezTo>
                  <a:lnTo>
                    <a:pt x="0" y="85422"/>
                  </a:lnTo>
                  <a:cubicBezTo>
                    <a:pt x="0" y="62767"/>
                    <a:pt x="9000" y="41039"/>
                    <a:pt x="25020" y="25020"/>
                  </a:cubicBezTo>
                  <a:cubicBezTo>
                    <a:pt x="41039" y="9000"/>
                    <a:pt x="62767" y="0"/>
                    <a:pt x="85422"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96" name="Google Shape;696;p50"/>
          <p:cNvSpPr txBox="1"/>
          <p:nvPr/>
        </p:nvSpPr>
        <p:spPr>
          <a:xfrm>
            <a:off x="1709637" y="2043750"/>
            <a:ext cx="43104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Sistema completo</a:t>
            </a:r>
            <a:endParaRPr sz="9000">
              <a:solidFill>
                <a:srgbClr val="293D2F"/>
              </a:solidFill>
              <a:latin typeface="Francois One"/>
              <a:ea typeface="Francois One"/>
              <a:cs typeface="Francois One"/>
              <a:sym typeface="Francois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5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5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500"/>
                                        <p:tgtEl>
                                          <p:spTgt spid="690"/>
                                        </p:tgtEl>
                                      </p:cBhvr>
                                    </p:animEffec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5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700" name="Shape 700"/>
        <p:cNvGrpSpPr/>
        <p:nvPr/>
      </p:nvGrpSpPr>
      <p:grpSpPr>
        <a:xfrm>
          <a:off x="0" y="0"/>
          <a:ext cx="0" cy="0"/>
          <a:chOff x="0" y="0"/>
          <a:chExt cx="0" cy="0"/>
        </a:xfrm>
      </p:grpSpPr>
      <p:pic>
        <p:nvPicPr>
          <p:cNvPr id="701" name="Google Shape;701;p51"/>
          <p:cNvPicPr preferRelativeResize="0"/>
          <p:nvPr/>
        </p:nvPicPr>
        <p:blipFill>
          <a:blip r:embed="rId3">
            <a:alphaModFix/>
          </a:blip>
          <a:stretch>
            <a:fillRect/>
          </a:stretch>
        </p:blipFill>
        <p:spPr>
          <a:xfrm>
            <a:off x="0" y="-365925"/>
            <a:ext cx="16940575" cy="9524425"/>
          </a:xfrm>
          <a:prstGeom prst="rect">
            <a:avLst/>
          </a:prstGeom>
          <a:noFill/>
          <a:ln>
            <a:noFill/>
          </a:ln>
        </p:spPr>
      </p:pic>
      <p:pic>
        <p:nvPicPr>
          <p:cNvPr id="702" name="Google Shape;702;p51"/>
          <p:cNvPicPr preferRelativeResize="0"/>
          <p:nvPr/>
        </p:nvPicPr>
        <p:blipFill rotWithShape="1">
          <a:blip r:embed="rId4">
            <a:alphaModFix/>
          </a:blip>
          <a:srcRect b="0" l="0" r="0" t="0"/>
          <a:stretch/>
        </p:blipFill>
        <p:spPr>
          <a:xfrm rot="-161192">
            <a:off x="13636591" y="6793258"/>
            <a:ext cx="5017671" cy="4584897"/>
          </a:xfrm>
          <a:prstGeom prst="rect">
            <a:avLst/>
          </a:prstGeom>
          <a:noFill/>
          <a:ln>
            <a:noFill/>
          </a:ln>
        </p:spPr>
      </p:pic>
      <p:sp>
        <p:nvSpPr>
          <p:cNvPr id="703" name="Google Shape;703;p51"/>
          <p:cNvSpPr txBox="1"/>
          <p:nvPr/>
        </p:nvSpPr>
        <p:spPr>
          <a:xfrm>
            <a:off x="6883246" y="7343425"/>
            <a:ext cx="25950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Servidor Java</a:t>
            </a:r>
            <a:endParaRPr sz="3200">
              <a:solidFill>
                <a:schemeClr val="dk1"/>
              </a:solidFill>
              <a:latin typeface="Calibri"/>
              <a:ea typeface="Calibri"/>
              <a:cs typeface="Calibri"/>
              <a:sym typeface="Calibri"/>
            </a:endParaRPr>
          </a:p>
        </p:txBody>
      </p:sp>
      <p:sp>
        <p:nvSpPr>
          <p:cNvPr id="704" name="Google Shape;704;p51"/>
          <p:cNvSpPr txBox="1"/>
          <p:nvPr/>
        </p:nvSpPr>
        <p:spPr>
          <a:xfrm>
            <a:off x="12143400" y="7343425"/>
            <a:ext cx="37350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Interfaz de Usuario</a:t>
            </a:r>
            <a:endParaRPr sz="3200">
              <a:solidFill>
                <a:schemeClr val="dk1"/>
              </a:solidFill>
              <a:latin typeface="Calibri"/>
              <a:ea typeface="Calibri"/>
              <a:cs typeface="Calibri"/>
              <a:sym typeface="Calibri"/>
            </a:endParaRPr>
          </a:p>
        </p:txBody>
      </p:sp>
      <p:sp>
        <p:nvSpPr>
          <p:cNvPr id="705" name="Google Shape;705;p51"/>
          <p:cNvSpPr txBox="1"/>
          <p:nvPr/>
        </p:nvSpPr>
        <p:spPr>
          <a:xfrm>
            <a:off x="1510300" y="7285075"/>
            <a:ext cx="27078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Base de Datos</a:t>
            </a:r>
            <a:endParaRPr sz="3200">
              <a:solidFill>
                <a:schemeClr val="dk1"/>
              </a:solidFill>
              <a:latin typeface="Calibri"/>
              <a:ea typeface="Calibri"/>
              <a:cs typeface="Calibri"/>
              <a:sym typeface="Calibri"/>
            </a:endParaRPr>
          </a:p>
        </p:txBody>
      </p:sp>
      <p:pic>
        <p:nvPicPr>
          <p:cNvPr id="706" name="Google Shape;706;p51"/>
          <p:cNvPicPr preferRelativeResize="0"/>
          <p:nvPr/>
        </p:nvPicPr>
        <p:blipFill>
          <a:blip r:embed="rId5">
            <a:alphaModFix/>
          </a:blip>
          <a:stretch>
            <a:fillRect/>
          </a:stretch>
        </p:blipFill>
        <p:spPr>
          <a:xfrm rot="-609087">
            <a:off x="262425" y="-26225"/>
            <a:ext cx="857250" cy="1400175"/>
          </a:xfrm>
          <a:prstGeom prst="rect">
            <a:avLst/>
          </a:prstGeom>
          <a:noFill/>
          <a:ln>
            <a:noFill/>
          </a:ln>
        </p:spPr>
      </p:pic>
      <p:pic>
        <p:nvPicPr>
          <p:cNvPr id="707" name="Google Shape;707;p51"/>
          <p:cNvPicPr preferRelativeResize="0"/>
          <p:nvPr/>
        </p:nvPicPr>
        <p:blipFill>
          <a:blip r:embed="rId6">
            <a:alphaModFix/>
          </a:blip>
          <a:stretch>
            <a:fillRect/>
          </a:stretch>
        </p:blipFill>
        <p:spPr>
          <a:xfrm rot="716614">
            <a:off x="358675" y="9317500"/>
            <a:ext cx="664740" cy="823700"/>
          </a:xfrm>
          <a:prstGeom prst="rect">
            <a:avLst/>
          </a:prstGeom>
          <a:noFill/>
          <a:ln>
            <a:noFill/>
          </a:ln>
        </p:spPr>
      </p:pic>
      <p:pic>
        <p:nvPicPr>
          <p:cNvPr id="708" name="Google Shape;708;p51"/>
          <p:cNvPicPr preferRelativeResize="0"/>
          <p:nvPr/>
        </p:nvPicPr>
        <p:blipFill>
          <a:blip r:embed="rId7">
            <a:alphaModFix/>
          </a:blip>
          <a:stretch>
            <a:fillRect/>
          </a:stretch>
        </p:blipFill>
        <p:spPr>
          <a:xfrm>
            <a:off x="17358252" y="69125"/>
            <a:ext cx="725835" cy="823700"/>
          </a:xfrm>
          <a:prstGeom prst="rect">
            <a:avLst/>
          </a:prstGeom>
          <a:noFill/>
          <a:ln>
            <a:noFill/>
          </a:ln>
        </p:spPr>
      </p:pic>
      <p:sp>
        <p:nvSpPr>
          <p:cNvPr id="709" name="Google Shape;709;p51"/>
          <p:cNvSpPr txBox="1"/>
          <p:nvPr/>
        </p:nvSpPr>
        <p:spPr>
          <a:xfrm>
            <a:off x="5120325" y="3703588"/>
            <a:ext cx="7257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a:t>
            </a:r>
            <a:endParaRPr sz="9000">
              <a:solidFill>
                <a:srgbClr val="293D2F"/>
              </a:solidFill>
              <a:latin typeface="Francois One"/>
              <a:ea typeface="Francois One"/>
              <a:cs typeface="Francois One"/>
              <a:sym typeface="Francois One"/>
            </a:endParaRPr>
          </a:p>
        </p:txBody>
      </p:sp>
      <p:sp>
        <p:nvSpPr>
          <p:cNvPr id="710" name="Google Shape;710;p51"/>
          <p:cNvSpPr txBox="1"/>
          <p:nvPr/>
        </p:nvSpPr>
        <p:spPr>
          <a:xfrm>
            <a:off x="10622500" y="3703588"/>
            <a:ext cx="7257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a:t>
            </a:r>
            <a:endParaRPr sz="9000">
              <a:solidFill>
                <a:srgbClr val="293D2F"/>
              </a:solidFill>
              <a:latin typeface="Francois One"/>
              <a:ea typeface="Francois One"/>
              <a:cs typeface="Francois One"/>
              <a:sym typeface="Francois One"/>
            </a:endParaRPr>
          </a:p>
        </p:txBody>
      </p:sp>
      <p:sp>
        <p:nvSpPr>
          <p:cNvPr id="711" name="Google Shape;711;p51"/>
          <p:cNvSpPr txBox="1"/>
          <p:nvPr/>
        </p:nvSpPr>
        <p:spPr>
          <a:xfrm>
            <a:off x="4328099" y="318525"/>
            <a:ext cx="96318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Receta para el éxito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3">
            <a:alphaModFix/>
          </a:blip>
          <a:srcRect b="12500" l="0" r="0" t="12500"/>
          <a:stretch/>
        </p:blipFill>
        <p:spPr>
          <a:xfrm>
            <a:off x="0" y="0"/>
            <a:ext cx="18288000" cy="10287000"/>
          </a:xfrm>
          <a:prstGeom prst="rect">
            <a:avLst/>
          </a:prstGeom>
          <a:noFill/>
          <a:ln>
            <a:noFill/>
          </a:ln>
        </p:spPr>
      </p:pic>
      <p:grpSp>
        <p:nvGrpSpPr>
          <p:cNvPr id="140" name="Google Shape;140;p16"/>
          <p:cNvGrpSpPr/>
          <p:nvPr/>
        </p:nvGrpSpPr>
        <p:grpSpPr>
          <a:xfrm>
            <a:off x="1837015" y="6782795"/>
            <a:ext cx="16826212" cy="3266927"/>
            <a:chOff x="0" y="-47625"/>
            <a:chExt cx="4431595" cy="860425"/>
          </a:xfrm>
        </p:grpSpPr>
        <p:sp>
          <p:nvSpPr>
            <p:cNvPr id="141" name="Google Shape;141;p16"/>
            <p:cNvSpPr/>
            <p:nvPr/>
          </p:nvSpPr>
          <p:spPr>
            <a:xfrm>
              <a:off x="0" y="0"/>
              <a:ext cx="4431595" cy="726083"/>
            </a:xfrm>
            <a:custGeom>
              <a:rect b="b" l="l" r="r" t="t"/>
              <a:pathLst>
                <a:path extrusionOk="0" h="726083" w="4431595">
                  <a:moveTo>
                    <a:pt x="23466" y="0"/>
                  </a:moveTo>
                  <a:lnTo>
                    <a:pt x="4408129" y="0"/>
                  </a:lnTo>
                  <a:cubicBezTo>
                    <a:pt x="4421089" y="0"/>
                    <a:pt x="4431595" y="10506"/>
                    <a:pt x="4431595" y="23466"/>
                  </a:cubicBezTo>
                  <a:lnTo>
                    <a:pt x="4431595" y="702617"/>
                  </a:lnTo>
                  <a:cubicBezTo>
                    <a:pt x="4431595" y="715577"/>
                    <a:pt x="4421089" y="726083"/>
                    <a:pt x="4408129" y="726083"/>
                  </a:cubicBezTo>
                  <a:lnTo>
                    <a:pt x="23466" y="726083"/>
                  </a:lnTo>
                  <a:cubicBezTo>
                    <a:pt x="10506" y="726083"/>
                    <a:pt x="0" y="715577"/>
                    <a:pt x="0" y="702617"/>
                  </a:cubicBezTo>
                  <a:lnTo>
                    <a:pt x="0" y="23466"/>
                  </a:lnTo>
                  <a:cubicBezTo>
                    <a:pt x="0" y="10506"/>
                    <a:pt x="10506" y="0"/>
                    <a:pt x="23466"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 name="Google Shape;143;p16"/>
          <p:cNvGrpSpPr/>
          <p:nvPr/>
        </p:nvGrpSpPr>
        <p:grpSpPr>
          <a:xfrm>
            <a:off x="464741" y="6963621"/>
            <a:ext cx="2744545" cy="2756847"/>
            <a:chOff x="1813" y="0"/>
            <a:chExt cx="809173" cy="812800"/>
          </a:xfrm>
        </p:grpSpPr>
        <p:sp>
          <p:nvSpPr>
            <p:cNvPr id="144" name="Google Shape;144;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9000" u="none" cap="none" strike="noStrike">
                  <a:solidFill>
                    <a:srgbClr val="293D2F"/>
                  </a:solidFill>
                  <a:latin typeface="Francois One"/>
                  <a:ea typeface="Francois One"/>
                  <a:cs typeface="Francois One"/>
                  <a:sym typeface="Francois One"/>
                </a:rPr>
                <a:t>01.</a:t>
              </a:r>
              <a:endParaRPr/>
            </a:p>
          </p:txBody>
        </p:sp>
      </p:grpSp>
      <p:sp>
        <p:nvSpPr>
          <p:cNvPr id="146" name="Google Shape;146;p16"/>
          <p:cNvSpPr txBox="1"/>
          <p:nvPr/>
        </p:nvSpPr>
        <p:spPr>
          <a:xfrm>
            <a:off x="3613536" y="7646719"/>
            <a:ext cx="66807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000">
                <a:solidFill>
                  <a:srgbClr val="EDECEC"/>
                </a:solidFill>
                <a:latin typeface="Lato"/>
                <a:ea typeface="Lato"/>
                <a:cs typeface="Lato"/>
                <a:sym typeface="Lato"/>
              </a:rPr>
              <a:t>Introducción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52"/>
          <p:cNvPicPr preferRelativeResize="0"/>
          <p:nvPr/>
        </p:nvPicPr>
        <p:blipFill>
          <a:blip r:embed="rId3">
            <a:alphaModFix/>
          </a:blip>
          <a:stretch>
            <a:fillRect/>
          </a:stretch>
        </p:blipFill>
        <p:spPr>
          <a:xfrm>
            <a:off x="0" y="-1"/>
            <a:ext cx="18167275" cy="12117576"/>
          </a:xfrm>
          <a:prstGeom prst="rect">
            <a:avLst/>
          </a:prstGeom>
          <a:noFill/>
          <a:ln>
            <a:noFill/>
          </a:ln>
        </p:spPr>
      </p:pic>
      <p:grpSp>
        <p:nvGrpSpPr>
          <p:cNvPr id="717" name="Google Shape;717;p52"/>
          <p:cNvGrpSpPr/>
          <p:nvPr/>
        </p:nvGrpSpPr>
        <p:grpSpPr>
          <a:xfrm>
            <a:off x="1381240" y="162044"/>
            <a:ext cx="16786038" cy="3266948"/>
            <a:chOff x="0" y="-47625"/>
            <a:chExt cx="4420985" cy="860425"/>
          </a:xfrm>
        </p:grpSpPr>
        <p:sp>
          <p:nvSpPr>
            <p:cNvPr id="718" name="Google Shape;718;p52"/>
            <p:cNvSpPr/>
            <p:nvPr/>
          </p:nvSpPr>
          <p:spPr>
            <a:xfrm>
              <a:off x="0" y="0"/>
              <a:ext cx="4420985" cy="726083"/>
            </a:xfrm>
            <a:custGeom>
              <a:rect b="b" l="l" r="r" t="t"/>
              <a:pathLst>
                <a:path extrusionOk="0" h="726083" w="4420985">
                  <a:moveTo>
                    <a:pt x="23522" y="0"/>
                  </a:moveTo>
                  <a:lnTo>
                    <a:pt x="4397463" y="0"/>
                  </a:lnTo>
                  <a:cubicBezTo>
                    <a:pt x="4403701" y="0"/>
                    <a:pt x="4409684" y="2478"/>
                    <a:pt x="4414095" y="6889"/>
                  </a:cubicBezTo>
                  <a:cubicBezTo>
                    <a:pt x="4418507" y="11301"/>
                    <a:pt x="4420985" y="17284"/>
                    <a:pt x="4420985" y="23522"/>
                  </a:cubicBezTo>
                  <a:lnTo>
                    <a:pt x="4420985" y="702561"/>
                  </a:lnTo>
                  <a:cubicBezTo>
                    <a:pt x="4420985" y="708800"/>
                    <a:pt x="4418507" y="714782"/>
                    <a:pt x="4414095" y="719194"/>
                  </a:cubicBezTo>
                  <a:cubicBezTo>
                    <a:pt x="4409684" y="723605"/>
                    <a:pt x="4403701" y="726083"/>
                    <a:pt x="4397463" y="726083"/>
                  </a:cubicBezTo>
                  <a:lnTo>
                    <a:pt x="23522" y="726083"/>
                  </a:lnTo>
                  <a:cubicBezTo>
                    <a:pt x="17284" y="726083"/>
                    <a:pt x="11301" y="723605"/>
                    <a:pt x="6889" y="719194"/>
                  </a:cubicBezTo>
                  <a:cubicBezTo>
                    <a:pt x="2478" y="714782"/>
                    <a:pt x="0" y="708800"/>
                    <a:pt x="0" y="702561"/>
                  </a:cubicBezTo>
                  <a:lnTo>
                    <a:pt x="0" y="23522"/>
                  </a:lnTo>
                  <a:cubicBezTo>
                    <a:pt x="0" y="17284"/>
                    <a:pt x="2478" y="11301"/>
                    <a:pt x="6889" y="6889"/>
                  </a:cubicBezTo>
                  <a:cubicBezTo>
                    <a:pt x="11301" y="2478"/>
                    <a:pt x="17284" y="0"/>
                    <a:pt x="23522"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20" name="Google Shape;720;p52"/>
          <p:cNvGrpSpPr/>
          <p:nvPr/>
        </p:nvGrpSpPr>
        <p:grpSpPr>
          <a:xfrm>
            <a:off x="533491" y="334846"/>
            <a:ext cx="2744553" cy="2756855"/>
            <a:chOff x="1813" y="0"/>
            <a:chExt cx="809173" cy="812800"/>
          </a:xfrm>
        </p:grpSpPr>
        <p:sp>
          <p:nvSpPr>
            <p:cNvPr id="721" name="Google Shape;721;p5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US" sz="9000" u="none">
                  <a:solidFill>
                    <a:srgbClr val="293D2F"/>
                  </a:solidFill>
                  <a:latin typeface="Francois One"/>
                  <a:ea typeface="Francois One"/>
                  <a:cs typeface="Francois One"/>
                  <a:sym typeface="Francois One"/>
                </a:rPr>
                <a:t>03.</a:t>
              </a:r>
              <a:endParaRPr/>
            </a:p>
          </p:txBody>
        </p:sp>
      </p:grpSp>
      <p:sp>
        <p:nvSpPr>
          <p:cNvPr id="723" name="Google Shape;723;p52"/>
          <p:cNvSpPr txBox="1"/>
          <p:nvPr/>
        </p:nvSpPr>
        <p:spPr>
          <a:xfrm>
            <a:off x="3583997" y="1020575"/>
            <a:ext cx="87270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000">
                <a:solidFill>
                  <a:srgbClr val="EDECEC"/>
                </a:solidFill>
                <a:latin typeface="Lato"/>
                <a:ea typeface="Lato"/>
                <a:cs typeface="Lato"/>
                <a:sym typeface="Lato"/>
              </a:rPr>
              <a:t>Sobre nosotros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500"/>
                                        <p:tgtEl>
                                          <p:spTgt spid="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727" name="Shape 727"/>
        <p:cNvGrpSpPr/>
        <p:nvPr/>
      </p:nvGrpSpPr>
      <p:grpSpPr>
        <a:xfrm>
          <a:off x="0" y="0"/>
          <a:ext cx="0" cy="0"/>
          <a:chOff x="0" y="0"/>
          <a:chExt cx="0" cy="0"/>
        </a:xfrm>
      </p:grpSpPr>
      <p:pic>
        <p:nvPicPr>
          <p:cNvPr id="728" name="Google Shape;728;p53"/>
          <p:cNvPicPr preferRelativeResize="0"/>
          <p:nvPr/>
        </p:nvPicPr>
        <p:blipFill rotWithShape="1">
          <a:blip r:embed="rId3">
            <a:alphaModFix amt="15000"/>
          </a:blip>
          <a:srcRect b="0" l="0" r="0" t="0"/>
          <a:stretch/>
        </p:blipFill>
        <p:spPr>
          <a:xfrm flipH="1" rot="-337321">
            <a:off x="12731892" y="418236"/>
            <a:ext cx="9246308" cy="8448814"/>
          </a:xfrm>
          <a:prstGeom prst="rect">
            <a:avLst/>
          </a:prstGeom>
          <a:noFill/>
          <a:ln>
            <a:noFill/>
          </a:ln>
        </p:spPr>
      </p:pic>
      <p:pic>
        <p:nvPicPr>
          <p:cNvPr id="729" name="Google Shape;729;p53"/>
          <p:cNvPicPr preferRelativeResize="0"/>
          <p:nvPr/>
        </p:nvPicPr>
        <p:blipFill rotWithShape="1">
          <a:blip r:embed="rId3">
            <a:alphaModFix amt="15000"/>
          </a:blip>
          <a:srcRect b="0" l="0" r="0" t="0"/>
          <a:stretch/>
        </p:blipFill>
        <p:spPr>
          <a:xfrm flipH="1">
            <a:off x="-5832896" y="1028700"/>
            <a:ext cx="11164293" cy="10201373"/>
          </a:xfrm>
          <a:prstGeom prst="rect">
            <a:avLst/>
          </a:prstGeom>
          <a:noFill/>
          <a:ln>
            <a:noFill/>
          </a:ln>
        </p:spPr>
      </p:pic>
      <p:grpSp>
        <p:nvGrpSpPr>
          <p:cNvPr id="730" name="Google Shape;730;p53"/>
          <p:cNvGrpSpPr/>
          <p:nvPr/>
        </p:nvGrpSpPr>
        <p:grpSpPr>
          <a:xfrm>
            <a:off x="543443" y="4967200"/>
            <a:ext cx="16752918" cy="1503501"/>
            <a:chOff x="-2823" y="-93"/>
            <a:chExt cx="1275645" cy="114484"/>
          </a:xfrm>
        </p:grpSpPr>
        <p:sp>
          <p:nvSpPr>
            <p:cNvPr id="731" name="Google Shape;731;p53"/>
            <p:cNvSpPr/>
            <p:nvPr/>
          </p:nvSpPr>
          <p:spPr>
            <a:xfrm>
              <a:off x="-2823" y="-92"/>
              <a:ext cx="1275645" cy="114483"/>
            </a:xfrm>
            <a:custGeom>
              <a:rect b="b" l="l" r="r" t="t"/>
              <a:pathLst>
                <a:path extrusionOk="0" h="114483" w="1275645">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3"/>
            <p:cNvSpPr/>
            <p:nvPr/>
          </p:nvSpPr>
          <p:spPr>
            <a:xfrm>
              <a:off x="-2822" y="-93"/>
              <a:ext cx="653288" cy="114483"/>
            </a:xfrm>
            <a:custGeom>
              <a:rect b="b" l="l" r="r" t="t"/>
              <a:pathLst>
                <a:path extrusionOk="0" h="114483" w="907345">
                  <a:moveTo>
                    <a:pt x="59973" y="92"/>
                  </a:moveTo>
                  <a:lnTo>
                    <a:pt x="847373" y="92"/>
                  </a:lnTo>
                  <a:cubicBezTo>
                    <a:pt x="867852" y="0"/>
                    <a:pt x="886814" y="10873"/>
                    <a:pt x="897080" y="28593"/>
                  </a:cubicBezTo>
                  <a:cubicBezTo>
                    <a:pt x="907346" y="46313"/>
                    <a:pt x="907346" y="68171"/>
                    <a:pt x="897080" y="85891"/>
                  </a:cubicBezTo>
                  <a:cubicBezTo>
                    <a:pt x="886814" y="103611"/>
                    <a:pt x="867852" y="114484"/>
                    <a:pt x="8473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53"/>
          <p:cNvSpPr txBox="1"/>
          <p:nvPr/>
        </p:nvSpPr>
        <p:spPr>
          <a:xfrm>
            <a:off x="747410" y="381300"/>
            <a:ext cx="8591100" cy="304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93D2F"/>
                </a:solidFill>
                <a:latin typeface="Francois One"/>
                <a:ea typeface="Francois One"/>
                <a:cs typeface="Francois One"/>
                <a:sym typeface="Francois One"/>
              </a:rPr>
              <a:t>Organización</a:t>
            </a:r>
            <a:r>
              <a:rPr lang="en-US" sz="9000">
                <a:solidFill>
                  <a:srgbClr val="293D2F"/>
                </a:solidFill>
                <a:latin typeface="Francois One"/>
                <a:ea typeface="Francois One"/>
                <a:cs typeface="Francois One"/>
                <a:sym typeface="Francois One"/>
              </a:rPr>
              <a:t> interna</a:t>
            </a:r>
            <a:endParaRPr/>
          </a:p>
        </p:txBody>
      </p:sp>
      <p:sp>
        <p:nvSpPr>
          <p:cNvPr id="734" name="Google Shape;734;p53"/>
          <p:cNvSpPr txBox="1"/>
          <p:nvPr/>
        </p:nvSpPr>
        <p:spPr>
          <a:xfrm>
            <a:off x="747400" y="6896250"/>
            <a:ext cx="2718300" cy="5385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336430"/>
                </a:solidFill>
                <a:latin typeface="Lato"/>
                <a:ea typeface="Lato"/>
                <a:cs typeface="Lato"/>
                <a:sym typeface="Lato"/>
              </a:rPr>
              <a:t>Persistencia</a:t>
            </a:r>
            <a:endParaRPr/>
          </a:p>
        </p:txBody>
      </p:sp>
      <p:sp>
        <p:nvSpPr>
          <p:cNvPr id="735" name="Google Shape;735;p53"/>
          <p:cNvSpPr txBox="1"/>
          <p:nvPr/>
        </p:nvSpPr>
        <p:spPr>
          <a:xfrm>
            <a:off x="4347725" y="6896239"/>
            <a:ext cx="2131800" cy="5385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336430"/>
                </a:solidFill>
                <a:latin typeface="Lato"/>
                <a:ea typeface="Lato"/>
                <a:cs typeface="Lato"/>
                <a:sym typeface="Lato"/>
              </a:rPr>
              <a:t>API REST</a:t>
            </a:r>
            <a:endParaRPr/>
          </a:p>
        </p:txBody>
      </p:sp>
      <p:sp>
        <p:nvSpPr>
          <p:cNvPr id="736" name="Google Shape;736;p53"/>
          <p:cNvSpPr txBox="1"/>
          <p:nvPr/>
        </p:nvSpPr>
        <p:spPr>
          <a:xfrm>
            <a:off x="7558079" y="6876177"/>
            <a:ext cx="2193300" cy="18312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336430"/>
                </a:solidFill>
                <a:latin typeface="Lato"/>
                <a:ea typeface="Lato"/>
                <a:cs typeface="Lato"/>
                <a:sym typeface="Lato"/>
              </a:rPr>
              <a:t>Análisis, diseño y modelado</a:t>
            </a:r>
            <a:endParaRPr/>
          </a:p>
        </p:txBody>
      </p:sp>
      <p:sp>
        <p:nvSpPr>
          <p:cNvPr id="737" name="Google Shape;737;p53"/>
          <p:cNvSpPr txBox="1"/>
          <p:nvPr/>
        </p:nvSpPr>
        <p:spPr>
          <a:xfrm>
            <a:off x="10644887" y="6896238"/>
            <a:ext cx="3167700" cy="5385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336430"/>
                </a:solidFill>
                <a:latin typeface="Lato"/>
                <a:ea typeface="Lato"/>
                <a:cs typeface="Lato"/>
                <a:sym typeface="Lato"/>
              </a:rPr>
              <a:t>Documentación</a:t>
            </a:r>
            <a:endParaRPr/>
          </a:p>
        </p:txBody>
      </p:sp>
      <p:sp>
        <p:nvSpPr>
          <p:cNvPr id="738" name="Google Shape;738;p53"/>
          <p:cNvSpPr txBox="1"/>
          <p:nvPr/>
        </p:nvSpPr>
        <p:spPr>
          <a:xfrm>
            <a:off x="14706095" y="6876164"/>
            <a:ext cx="2111400" cy="11850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336430"/>
                </a:solidFill>
                <a:latin typeface="Lato"/>
                <a:ea typeface="Lato"/>
                <a:cs typeface="Lato"/>
                <a:sym typeface="Lato"/>
              </a:rPr>
              <a:t>Interfaz de usuario</a:t>
            </a:r>
            <a:endParaRPr/>
          </a:p>
        </p:txBody>
      </p:sp>
      <p:sp>
        <p:nvSpPr>
          <p:cNvPr id="739" name="Google Shape;739;p53"/>
          <p:cNvSpPr txBox="1"/>
          <p:nvPr/>
        </p:nvSpPr>
        <p:spPr>
          <a:xfrm>
            <a:off x="855172" y="4114475"/>
            <a:ext cx="6702900" cy="69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4500">
                <a:solidFill>
                  <a:srgbClr val="9EDD6C"/>
                </a:solidFill>
                <a:latin typeface="Lato"/>
                <a:ea typeface="Lato"/>
                <a:cs typeface="Lato"/>
                <a:sym typeface="Lato"/>
              </a:rPr>
              <a:t>Lautaro Petrigh</a:t>
            </a:r>
            <a:endParaRPr/>
          </a:p>
        </p:txBody>
      </p:sp>
      <p:sp>
        <p:nvSpPr>
          <p:cNvPr id="740" name="Google Shape;740;p53"/>
          <p:cNvSpPr txBox="1"/>
          <p:nvPr/>
        </p:nvSpPr>
        <p:spPr>
          <a:xfrm>
            <a:off x="11418347" y="4114475"/>
            <a:ext cx="6702900" cy="69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4500">
                <a:solidFill>
                  <a:srgbClr val="9EDD6C"/>
                </a:solidFill>
                <a:latin typeface="Lato"/>
                <a:ea typeface="Lato"/>
                <a:cs typeface="Lato"/>
                <a:sym typeface="Lato"/>
              </a:rPr>
              <a:t>Lucio E. Canessa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5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744" name="Shape 744"/>
        <p:cNvGrpSpPr/>
        <p:nvPr/>
      </p:nvGrpSpPr>
      <p:grpSpPr>
        <a:xfrm>
          <a:off x="0" y="0"/>
          <a:ext cx="0" cy="0"/>
          <a:chOff x="0" y="0"/>
          <a:chExt cx="0" cy="0"/>
        </a:xfrm>
      </p:grpSpPr>
      <p:grpSp>
        <p:nvGrpSpPr>
          <p:cNvPr id="745" name="Google Shape;745;p54"/>
          <p:cNvGrpSpPr/>
          <p:nvPr/>
        </p:nvGrpSpPr>
        <p:grpSpPr>
          <a:xfrm>
            <a:off x="-999770" y="-86797"/>
            <a:ext cx="7702612" cy="10373794"/>
            <a:chOff x="0" y="-38100"/>
            <a:chExt cx="3381119" cy="4553655"/>
          </a:xfrm>
        </p:grpSpPr>
        <p:sp>
          <p:nvSpPr>
            <p:cNvPr id="746" name="Google Shape;746;p54"/>
            <p:cNvSpPr/>
            <p:nvPr/>
          </p:nvSpPr>
          <p:spPr>
            <a:xfrm>
              <a:off x="0" y="0"/>
              <a:ext cx="3381119" cy="4515555"/>
            </a:xfrm>
            <a:custGeom>
              <a:rect b="b" l="l" r="r" t="t"/>
              <a:pathLst>
                <a:path extrusionOk="0" h="4515555" w="3381119">
                  <a:moveTo>
                    <a:pt x="59301" y="0"/>
                  </a:moveTo>
                  <a:lnTo>
                    <a:pt x="3321818" y="0"/>
                  </a:lnTo>
                  <a:cubicBezTo>
                    <a:pt x="3337546" y="0"/>
                    <a:pt x="3352629" y="6248"/>
                    <a:pt x="3363750" y="17369"/>
                  </a:cubicBezTo>
                  <a:cubicBezTo>
                    <a:pt x="3374871" y="28490"/>
                    <a:pt x="3381119" y="43573"/>
                    <a:pt x="3381119" y="59301"/>
                  </a:cubicBezTo>
                  <a:lnTo>
                    <a:pt x="3381119" y="4456254"/>
                  </a:lnTo>
                  <a:cubicBezTo>
                    <a:pt x="3381119" y="4471982"/>
                    <a:pt x="3374871" y="4487065"/>
                    <a:pt x="3363750" y="4498187"/>
                  </a:cubicBezTo>
                  <a:cubicBezTo>
                    <a:pt x="3352629" y="4509308"/>
                    <a:pt x="3337546" y="4515555"/>
                    <a:pt x="3321818" y="4515555"/>
                  </a:cubicBezTo>
                  <a:lnTo>
                    <a:pt x="59301" y="4515555"/>
                  </a:lnTo>
                  <a:cubicBezTo>
                    <a:pt x="43573" y="4515555"/>
                    <a:pt x="28490" y="4509308"/>
                    <a:pt x="17369" y="4498187"/>
                  </a:cubicBezTo>
                  <a:cubicBezTo>
                    <a:pt x="6248" y="4487065"/>
                    <a:pt x="0" y="4471982"/>
                    <a:pt x="0" y="4456254"/>
                  </a:cubicBezTo>
                  <a:lnTo>
                    <a:pt x="0" y="59301"/>
                  </a:lnTo>
                  <a:cubicBezTo>
                    <a:pt x="0" y="43573"/>
                    <a:pt x="6248" y="28490"/>
                    <a:pt x="17369" y="17369"/>
                  </a:cubicBezTo>
                  <a:cubicBezTo>
                    <a:pt x="28490" y="6248"/>
                    <a:pt x="43573" y="0"/>
                    <a:pt x="59301"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748" name="Google Shape;748;p54"/>
          <p:cNvPicPr preferRelativeResize="0"/>
          <p:nvPr/>
        </p:nvPicPr>
        <p:blipFill rotWithShape="1">
          <a:blip r:embed="rId3">
            <a:alphaModFix amt="19999"/>
          </a:blip>
          <a:srcRect b="0" l="0" r="0" t="0"/>
          <a:stretch/>
        </p:blipFill>
        <p:spPr>
          <a:xfrm rot="-2534571">
            <a:off x="10073270" y="2349396"/>
            <a:ext cx="10116962" cy="9244374"/>
          </a:xfrm>
          <a:prstGeom prst="rect">
            <a:avLst/>
          </a:prstGeom>
          <a:noFill/>
          <a:ln>
            <a:noFill/>
          </a:ln>
        </p:spPr>
      </p:pic>
      <p:sp>
        <p:nvSpPr>
          <p:cNvPr id="749" name="Google Shape;749;p54"/>
          <p:cNvSpPr txBox="1"/>
          <p:nvPr/>
        </p:nvSpPr>
        <p:spPr>
          <a:xfrm>
            <a:off x="9722394" y="3649616"/>
            <a:ext cx="7536900" cy="13851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8999">
                <a:solidFill>
                  <a:srgbClr val="293D2F"/>
                </a:solidFill>
                <a:latin typeface="Francois One"/>
                <a:ea typeface="Francois One"/>
                <a:cs typeface="Francois One"/>
                <a:sym typeface="Francois One"/>
              </a:rPr>
              <a:t>¿Problemas?</a:t>
            </a:r>
            <a:endParaRPr/>
          </a:p>
        </p:txBody>
      </p:sp>
      <p:sp>
        <p:nvSpPr>
          <p:cNvPr id="750" name="Google Shape;750;p54"/>
          <p:cNvSpPr txBox="1"/>
          <p:nvPr/>
        </p:nvSpPr>
        <p:spPr>
          <a:xfrm>
            <a:off x="11179700" y="5215052"/>
            <a:ext cx="6079500" cy="8619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lang="en-US" sz="5600">
                <a:solidFill>
                  <a:srgbClr val="FF0000"/>
                </a:solidFill>
                <a:latin typeface="Lato"/>
                <a:ea typeface="Lato"/>
                <a:cs typeface="Lato"/>
                <a:sym typeface="Lato"/>
              </a:rPr>
              <a:t>SI!</a:t>
            </a:r>
            <a:r>
              <a:rPr lang="en-US" sz="5600">
                <a:solidFill>
                  <a:srgbClr val="FF0000"/>
                </a:solidFill>
                <a:latin typeface="Lato"/>
                <a:ea typeface="Lato"/>
                <a:cs typeface="Lato"/>
                <a:sym typeface="Lato"/>
              </a:rPr>
              <a:t>.</a:t>
            </a:r>
            <a:r>
              <a:rPr lang="en-US" sz="3500">
                <a:solidFill>
                  <a:srgbClr val="293D2F"/>
                </a:solidFill>
                <a:latin typeface="Lato"/>
                <a:ea typeface="Lato"/>
                <a:cs typeface="Lato"/>
                <a:sym typeface="Lato"/>
              </a:rPr>
              <a:t> </a:t>
            </a:r>
            <a:endParaRPr/>
          </a:p>
        </p:txBody>
      </p:sp>
      <p:pic>
        <p:nvPicPr>
          <p:cNvPr id="751" name="Google Shape;751;p54"/>
          <p:cNvPicPr preferRelativeResize="0"/>
          <p:nvPr/>
        </p:nvPicPr>
        <p:blipFill>
          <a:blip r:embed="rId4">
            <a:alphaModFix/>
          </a:blip>
          <a:stretch>
            <a:fillRect/>
          </a:stretch>
        </p:blipFill>
        <p:spPr>
          <a:xfrm flipH="1">
            <a:off x="2392112" y="212175"/>
            <a:ext cx="5745738" cy="2987775"/>
          </a:xfrm>
          <a:prstGeom prst="rect">
            <a:avLst/>
          </a:prstGeom>
          <a:noFill/>
          <a:ln cap="rnd" cmpd="sng" w="9525">
            <a:solidFill>
              <a:schemeClr val="dk2"/>
            </a:solidFill>
            <a:prstDash val="solid"/>
            <a:round/>
            <a:headEnd len="sm" w="sm" type="none"/>
            <a:tailEnd len="sm" w="sm" type="none"/>
          </a:ln>
        </p:spPr>
      </p:pic>
      <p:pic>
        <p:nvPicPr>
          <p:cNvPr id="752" name="Google Shape;752;p54"/>
          <p:cNvPicPr preferRelativeResize="0"/>
          <p:nvPr/>
        </p:nvPicPr>
        <p:blipFill>
          <a:blip r:embed="rId5">
            <a:alphaModFix/>
          </a:blip>
          <a:stretch>
            <a:fillRect/>
          </a:stretch>
        </p:blipFill>
        <p:spPr>
          <a:xfrm>
            <a:off x="2293275" y="7087050"/>
            <a:ext cx="5943412" cy="2872300"/>
          </a:xfrm>
          <a:prstGeom prst="rect">
            <a:avLst/>
          </a:prstGeom>
          <a:noFill/>
          <a:ln>
            <a:noFill/>
          </a:ln>
        </p:spPr>
      </p:pic>
      <p:grpSp>
        <p:nvGrpSpPr>
          <p:cNvPr id="753" name="Google Shape;753;p54"/>
          <p:cNvGrpSpPr/>
          <p:nvPr/>
        </p:nvGrpSpPr>
        <p:grpSpPr>
          <a:xfrm>
            <a:off x="6393302" y="7202504"/>
            <a:ext cx="2744545" cy="2756847"/>
            <a:chOff x="1813" y="0"/>
            <a:chExt cx="809173" cy="812800"/>
          </a:xfrm>
        </p:grpSpPr>
        <p:sp>
          <p:nvSpPr>
            <p:cNvPr id="754" name="Google Shape;754;p5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txBox="1"/>
            <p:nvPr/>
          </p:nvSpPr>
          <p:spPr>
            <a:xfrm>
              <a:off x="39049" y="80900"/>
              <a:ext cx="734700" cy="651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3"/>
                </a:lnSpc>
                <a:spcBef>
                  <a:spcPts val="0"/>
                </a:spcBef>
                <a:spcAft>
                  <a:spcPts val="0"/>
                </a:spcAft>
                <a:buNone/>
              </a:pPr>
              <a:r>
                <a:rPr lang="en-US" sz="5499">
                  <a:solidFill>
                    <a:srgbClr val="293D2F"/>
                  </a:solidFill>
                  <a:latin typeface="Francois One"/>
                  <a:ea typeface="Francois One"/>
                  <a:cs typeface="Francois One"/>
                  <a:sym typeface="Francois One"/>
                </a:rPr>
                <a:t>Unión</a:t>
              </a:r>
              <a:endParaRPr/>
            </a:p>
          </p:txBody>
        </p:sp>
      </p:grpSp>
      <p:grpSp>
        <p:nvGrpSpPr>
          <p:cNvPr id="756" name="Google Shape;756;p54"/>
          <p:cNvGrpSpPr/>
          <p:nvPr/>
        </p:nvGrpSpPr>
        <p:grpSpPr>
          <a:xfrm>
            <a:off x="6393302" y="327649"/>
            <a:ext cx="2744545" cy="2756847"/>
            <a:chOff x="1813" y="0"/>
            <a:chExt cx="809173" cy="812800"/>
          </a:xfrm>
        </p:grpSpPr>
        <p:sp>
          <p:nvSpPr>
            <p:cNvPr id="757" name="Google Shape;757;p5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3"/>
                </a:lnSpc>
                <a:spcBef>
                  <a:spcPts val="0"/>
                </a:spcBef>
                <a:spcAft>
                  <a:spcPts val="0"/>
                </a:spcAft>
                <a:buNone/>
              </a:pPr>
              <a:r>
                <a:rPr lang="en-US" sz="5499">
                  <a:solidFill>
                    <a:srgbClr val="293D2F"/>
                  </a:solidFill>
                  <a:latin typeface="Francois One"/>
                  <a:ea typeface="Francois One"/>
                  <a:cs typeface="Francois One"/>
                  <a:sym typeface="Francois One"/>
                </a:rPr>
                <a:t>Tiempo</a:t>
              </a:r>
              <a:endParaRPr/>
            </a:p>
          </p:txBody>
        </p:sp>
      </p:grpSp>
      <p:pic>
        <p:nvPicPr>
          <p:cNvPr id="759" name="Google Shape;759;p54"/>
          <p:cNvPicPr preferRelativeResize="0"/>
          <p:nvPr/>
        </p:nvPicPr>
        <p:blipFill>
          <a:blip r:embed="rId6">
            <a:alphaModFix/>
          </a:blip>
          <a:stretch>
            <a:fillRect/>
          </a:stretch>
        </p:blipFill>
        <p:spPr>
          <a:xfrm>
            <a:off x="2392100" y="3822800"/>
            <a:ext cx="5745751" cy="2756850"/>
          </a:xfrm>
          <a:prstGeom prst="rect">
            <a:avLst/>
          </a:prstGeom>
          <a:noFill/>
          <a:ln>
            <a:noFill/>
          </a:ln>
        </p:spPr>
      </p:pic>
      <p:grpSp>
        <p:nvGrpSpPr>
          <p:cNvPr id="760" name="Google Shape;760;p54"/>
          <p:cNvGrpSpPr/>
          <p:nvPr/>
        </p:nvGrpSpPr>
        <p:grpSpPr>
          <a:xfrm>
            <a:off x="6448327" y="3822802"/>
            <a:ext cx="2744553" cy="2756855"/>
            <a:chOff x="1813" y="0"/>
            <a:chExt cx="809173" cy="812800"/>
          </a:xfrm>
        </p:grpSpPr>
        <p:sp>
          <p:nvSpPr>
            <p:cNvPr id="761" name="Google Shape;761;p5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txBox="1"/>
            <p:nvPr/>
          </p:nvSpPr>
          <p:spPr>
            <a:xfrm>
              <a:off x="51649" y="80900"/>
              <a:ext cx="709500" cy="651000"/>
            </a:xfrm>
            <a:prstGeom prst="rect">
              <a:avLst/>
            </a:prstGeom>
            <a:noFill/>
            <a:ln>
              <a:noFill/>
            </a:ln>
          </p:spPr>
          <p:txBody>
            <a:bodyPr anchorCtr="0" anchor="ctr" bIns="50800" lIns="50800" spcFirstLastPara="1" rIns="50800" wrap="square" tIns="50800">
              <a:noAutofit/>
            </a:bodyPr>
            <a:lstStyle/>
            <a:p>
              <a:pPr indent="0" lvl="0" marL="0" marR="0" rtl="0" algn="ctr">
                <a:lnSpc>
                  <a:spcPct val="120003"/>
                </a:lnSpc>
                <a:spcBef>
                  <a:spcPts val="0"/>
                </a:spcBef>
                <a:spcAft>
                  <a:spcPts val="0"/>
                </a:spcAft>
                <a:buNone/>
              </a:pPr>
              <a:r>
                <a:rPr lang="en-US" sz="5499">
                  <a:solidFill>
                    <a:srgbClr val="293D2F"/>
                  </a:solidFill>
                  <a:latin typeface="Francois One"/>
                  <a:ea typeface="Francois One"/>
                  <a:cs typeface="Francois One"/>
                  <a:sym typeface="Francois One"/>
                </a:rPr>
                <a:t>Documentación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766" name="Shape 766"/>
        <p:cNvGrpSpPr/>
        <p:nvPr/>
      </p:nvGrpSpPr>
      <p:grpSpPr>
        <a:xfrm>
          <a:off x="0" y="0"/>
          <a:ext cx="0" cy="0"/>
          <a:chOff x="0" y="0"/>
          <a:chExt cx="0" cy="0"/>
        </a:xfrm>
      </p:grpSpPr>
      <p:pic>
        <p:nvPicPr>
          <p:cNvPr id="767" name="Google Shape;767;p55"/>
          <p:cNvPicPr preferRelativeResize="0"/>
          <p:nvPr/>
        </p:nvPicPr>
        <p:blipFill rotWithShape="1">
          <a:blip r:embed="rId3">
            <a:alphaModFix amt="15000"/>
          </a:blip>
          <a:srcRect b="0" l="0" r="0" t="0"/>
          <a:stretch/>
        </p:blipFill>
        <p:spPr>
          <a:xfrm>
            <a:off x="-2782162" y="1623736"/>
            <a:ext cx="10116962" cy="9244374"/>
          </a:xfrm>
          <a:prstGeom prst="rect">
            <a:avLst/>
          </a:prstGeom>
          <a:noFill/>
          <a:ln>
            <a:noFill/>
          </a:ln>
        </p:spPr>
      </p:pic>
      <p:sp>
        <p:nvSpPr>
          <p:cNvPr id="768" name="Google Shape;768;p55"/>
          <p:cNvSpPr txBox="1"/>
          <p:nvPr/>
        </p:nvSpPr>
        <p:spPr>
          <a:xfrm>
            <a:off x="842209" y="3293298"/>
            <a:ext cx="6972300" cy="415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Para este proyecto hubo:</a:t>
            </a:r>
            <a:endParaRPr/>
          </a:p>
        </p:txBody>
      </p:sp>
      <p:grpSp>
        <p:nvGrpSpPr>
          <p:cNvPr id="769" name="Google Shape;769;p55"/>
          <p:cNvGrpSpPr/>
          <p:nvPr/>
        </p:nvGrpSpPr>
        <p:grpSpPr>
          <a:xfrm>
            <a:off x="9660692" y="197143"/>
            <a:ext cx="7430313" cy="3266928"/>
            <a:chOff x="0" y="-47625"/>
            <a:chExt cx="1956955" cy="860425"/>
          </a:xfrm>
        </p:grpSpPr>
        <p:sp>
          <p:nvSpPr>
            <p:cNvPr id="770" name="Google Shape;770;p55"/>
            <p:cNvSpPr/>
            <p:nvPr/>
          </p:nvSpPr>
          <p:spPr>
            <a:xfrm>
              <a:off x="0" y="0"/>
              <a:ext cx="1956955" cy="755632"/>
            </a:xfrm>
            <a:custGeom>
              <a:rect b="b" l="l" r="r" t="t"/>
              <a:pathLst>
                <a:path extrusionOk="0" h="755632" w="1956955">
                  <a:moveTo>
                    <a:pt x="53139" y="0"/>
                  </a:moveTo>
                  <a:lnTo>
                    <a:pt x="1903816" y="0"/>
                  </a:lnTo>
                  <a:cubicBezTo>
                    <a:pt x="1933164" y="0"/>
                    <a:pt x="1956955" y="23791"/>
                    <a:pt x="1956955" y="53139"/>
                  </a:cubicBezTo>
                  <a:lnTo>
                    <a:pt x="1956955" y="702494"/>
                  </a:lnTo>
                  <a:cubicBezTo>
                    <a:pt x="1956955" y="731841"/>
                    <a:pt x="1933164" y="755632"/>
                    <a:pt x="1903816" y="755632"/>
                  </a:cubicBezTo>
                  <a:lnTo>
                    <a:pt x="53139" y="755632"/>
                  </a:lnTo>
                  <a:cubicBezTo>
                    <a:pt x="23791" y="755632"/>
                    <a:pt x="0" y="731841"/>
                    <a:pt x="0" y="702494"/>
                  </a:cubicBezTo>
                  <a:lnTo>
                    <a:pt x="0" y="53139"/>
                  </a:lnTo>
                  <a:cubicBezTo>
                    <a:pt x="0" y="23791"/>
                    <a:pt x="23791" y="0"/>
                    <a:pt x="53139"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2" name="Google Shape;772;p55"/>
          <p:cNvSpPr txBox="1"/>
          <p:nvPr/>
        </p:nvSpPr>
        <p:spPr>
          <a:xfrm>
            <a:off x="11385778" y="1161615"/>
            <a:ext cx="3538800" cy="12930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n-US" sz="3500">
                <a:solidFill>
                  <a:srgbClr val="336430"/>
                </a:solidFill>
                <a:latin typeface="Lato"/>
                <a:ea typeface="Lato"/>
                <a:cs typeface="Lato"/>
                <a:sym typeface="Lato"/>
              </a:rPr>
              <a:t>Conocimiento e implementación.</a:t>
            </a:r>
            <a:endParaRPr/>
          </a:p>
        </p:txBody>
      </p:sp>
      <p:grpSp>
        <p:nvGrpSpPr>
          <p:cNvPr id="773" name="Google Shape;773;p55"/>
          <p:cNvGrpSpPr/>
          <p:nvPr/>
        </p:nvGrpSpPr>
        <p:grpSpPr>
          <a:xfrm>
            <a:off x="9660692" y="3528153"/>
            <a:ext cx="7430313" cy="3266928"/>
            <a:chOff x="0" y="-47625"/>
            <a:chExt cx="1956955" cy="860425"/>
          </a:xfrm>
        </p:grpSpPr>
        <p:sp>
          <p:nvSpPr>
            <p:cNvPr id="774" name="Google Shape;774;p55"/>
            <p:cNvSpPr/>
            <p:nvPr/>
          </p:nvSpPr>
          <p:spPr>
            <a:xfrm>
              <a:off x="0" y="0"/>
              <a:ext cx="1956955" cy="755632"/>
            </a:xfrm>
            <a:custGeom>
              <a:rect b="b" l="l" r="r" t="t"/>
              <a:pathLst>
                <a:path extrusionOk="0" h="755632" w="1956955">
                  <a:moveTo>
                    <a:pt x="53139" y="0"/>
                  </a:moveTo>
                  <a:lnTo>
                    <a:pt x="1903816" y="0"/>
                  </a:lnTo>
                  <a:cubicBezTo>
                    <a:pt x="1933164" y="0"/>
                    <a:pt x="1956955" y="23791"/>
                    <a:pt x="1956955" y="53139"/>
                  </a:cubicBezTo>
                  <a:lnTo>
                    <a:pt x="1956955" y="702494"/>
                  </a:lnTo>
                  <a:cubicBezTo>
                    <a:pt x="1956955" y="731841"/>
                    <a:pt x="1933164" y="755632"/>
                    <a:pt x="1903816" y="755632"/>
                  </a:cubicBezTo>
                  <a:lnTo>
                    <a:pt x="53139" y="755632"/>
                  </a:lnTo>
                  <a:cubicBezTo>
                    <a:pt x="23791" y="755632"/>
                    <a:pt x="0" y="731841"/>
                    <a:pt x="0" y="702494"/>
                  </a:cubicBezTo>
                  <a:lnTo>
                    <a:pt x="0" y="53139"/>
                  </a:lnTo>
                  <a:cubicBezTo>
                    <a:pt x="0" y="23791"/>
                    <a:pt x="23791" y="0"/>
                    <a:pt x="53139"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6" name="Google Shape;776;p55"/>
          <p:cNvSpPr txBox="1"/>
          <p:nvPr/>
        </p:nvSpPr>
        <p:spPr>
          <a:xfrm>
            <a:off x="11385778" y="4492625"/>
            <a:ext cx="3538800" cy="12930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n-US" sz="3500">
                <a:solidFill>
                  <a:srgbClr val="336430"/>
                </a:solidFill>
                <a:latin typeface="Lato"/>
                <a:ea typeface="Lato"/>
                <a:cs typeface="Lato"/>
                <a:sym typeface="Lato"/>
              </a:rPr>
              <a:t>Pensamiento analítico.</a:t>
            </a:r>
            <a:endParaRPr sz="3500">
              <a:solidFill>
                <a:srgbClr val="336430"/>
              </a:solidFill>
              <a:latin typeface="Lato"/>
              <a:ea typeface="Lato"/>
              <a:cs typeface="Lato"/>
              <a:sym typeface="Lato"/>
            </a:endParaRPr>
          </a:p>
        </p:txBody>
      </p:sp>
      <p:grpSp>
        <p:nvGrpSpPr>
          <p:cNvPr id="777" name="Google Shape;777;p55"/>
          <p:cNvGrpSpPr/>
          <p:nvPr/>
        </p:nvGrpSpPr>
        <p:grpSpPr>
          <a:xfrm>
            <a:off x="9660692" y="6859163"/>
            <a:ext cx="7430313" cy="3266928"/>
            <a:chOff x="0" y="-47625"/>
            <a:chExt cx="1956955" cy="860425"/>
          </a:xfrm>
        </p:grpSpPr>
        <p:sp>
          <p:nvSpPr>
            <p:cNvPr id="778" name="Google Shape;778;p55"/>
            <p:cNvSpPr/>
            <p:nvPr/>
          </p:nvSpPr>
          <p:spPr>
            <a:xfrm>
              <a:off x="0" y="0"/>
              <a:ext cx="1956955" cy="755632"/>
            </a:xfrm>
            <a:custGeom>
              <a:rect b="b" l="l" r="r" t="t"/>
              <a:pathLst>
                <a:path extrusionOk="0" h="755632" w="1956955">
                  <a:moveTo>
                    <a:pt x="53139" y="0"/>
                  </a:moveTo>
                  <a:lnTo>
                    <a:pt x="1903816" y="0"/>
                  </a:lnTo>
                  <a:cubicBezTo>
                    <a:pt x="1933164" y="0"/>
                    <a:pt x="1956955" y="23791"/>
                    <a:pt x="1956955" y="53139"/>
                  </a:cubicBezTo>
                  <a:lnTo>
                    <a:pt x="1956955" y="702494"/>
                  </a:lnTo>
                  <a:cubicBezTo>
                    <a:pt x="1956955" y="731841"/>
                    <a:pt x="1933164" y="755632"/>
                    <a:pt x="1903816" y="755632"/>
                  </a:cubicBezTo>
                  <a:lnTo>
                    <a:pt x="53139" y="755632"/>
                  </a:lnTo>
                  <a:cubicBezTo>
                    <a:pt x="23791" y="755632"/>
                    <a:pt x="0" y="731841"/>
                    <a:pt x="0" y="702494"/>
                  </a:cubicBezTo>
                  <a:lnTo>
                    <a:pt x="0" y="53139"/>
                  </a:lnTo>
                  <a:cubicBezTo>
                    <a:pt x="0" y="23791"/>
                    <a:pt x="23791" y="0"/>
                    <a:pt x="53139"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0" name="Google Shape;780;p55"/>
          <p:cNvSpPr txBox="1"/>
          <p:nvPr/>
        </p:nvSpPr>
        <p:spPr>
          <a:xfrm>
            <a:off x="11385778" y="7825796"/>
            <a:ext cx="3538800" cy="538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500">
                <a:solidFill>
                  <a:srgbClr val="336430"/>
                </a:solidFill>
                <a:latin typeface="Lato"/>
                <a:ea typeface="Lato"/>
                <a:cs typeface="Lato"/>
                <a:sym typeface="Lato"/>
              </a:rPr>
              <a:t>Fe.</a:t>
            </a:r>
            <a:endParaRPr/>
          </a:p>
        </p:txBody>
      </p:sp>
      <p:grpSp>
        <p:nvGrpSpPr>
          <p:cNvPr id="781" name="Google Shape;781;p55"/>
          <p:cNvGrpSpPr/>
          <p:nvPr/>
        </p:nvGrpSpPr>
        <p:grpSpPr>
          <a:xfrm>
            <a:off x="8639961" y="787183"/>
            <a:ext cx="2041464" cy="2050615"/>
            <a:chOff x="3165" y="0"/>
            <a:chExt cx="998653" cy="1003129"/>
          </a:xfrm>
        </p:grpSpPr>
        <p:sp>
          <p:nvSpPr>
            <p:cNvPr id="782" name="Google Shape;782;p55"/>
            <p:cNvSpPr/>
            <p:nvPr/>
          </p:nvSpPr>
          <p:spPr>
            <a:xfrm>
              <a:off x="3165" y="0"/>
              <a:ext cx="998653" cy="1003129"/>
            </a:xfrm>
            <a:custGeom>
              <a:rect b="b" l="l" r="r" t="t"/>
              <a:pathLst>
                <a:path extrusionOk="0" h="1003129" w="998653">
                  <a:moveTo>
                    <a:pt x="499326" y="0"/>
                  </a:moveTo>
                  <a:cubicBezTo>
                    <a:pt x="775457" y="1235"/>
                    <a:pt x="998653" y="225431"/>
                    <a:pt x="998653" y="501565"/>
                  </a:cubicBezTo>
                  <a:cubicBezTo>
                    <a:pt x="998653" y="777698"/>
                    <a:pt x="775457" y="1001894"/>
                    <a:pt x="499326" y="1003129"/>
                  </a:cubicBezTo>
                  <a:cubicBezTo>
                    <a:pt x="223195" y="1001894"/>
                    <a:pt x="0" y="777698"/>
                    <a:pt x="0" y="501565"/>
                  </a:cubicBezTo>
                  <a:cubicBezTo>
                    <a:pt x="0" y="225431"/>
                    <a:pt x="223195" y="1235"/>
                    <a:pt x="499326"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txBox="1"/>
            <p:nvPr/>
          </p:nvSpPr>
          <p:spPr>
            <a:xfrm>
              <a:off x="98877" y="175464"/>
              <a:ext cx="807223" cy="6699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US" sz="6000">
                  <a:solidFill>
                    <a:srgbClr val="EDECEC"/>
                  </a:solidFill>
                  <a:latin typeface="Francois One"/>
                  <a:ea typeface="Francois One"/>
                  <a:cs typeface="Francois One"/>
                  <a:sym typeface="Francois One"/>
                </a:rPr>
                <a:t>68</a:t>
              </a:r>
              <a:r>
                <a:rPr lang="en-US" sz="6000">
                  <a:solidFill>
                    <a:srgbClr val="EDECEC"/>
                  </a:solidFill>
                  <a:latin typeface="Francois One"/>
                  <a:ea typeface="Francois One"/>
                  <a:cs typeface="Francois One"/>
                  <a:sym typeface="Francois One"/>
                </a:rPr>
                <a:t>%</a:t>
              </a:r>
              <a:endParaRPr/>
            </a:p>
          </p:txBody>
        </p:sp>
      </p:grpSp>
      <p:grpSp>
        <p:nvGrpSpPr>
          <p:cNvPr id="784" name="Google Shape;784;p55"/>
          <p:cNvGrpSpPr/>
          <p:nvPr/>
        </p:nvGrpSpPr>
        <p:grpSpPr>
          <a:xfrm>
            <a:off x="8639961" y="4118193"/>
            <a:ext cx="2041464" cy="2050615"/>
            <a:chOff x="3165" y="0"/>
            <a:chExt cx="998653" cy="1003129"/>
          </a:xfrm>
        </p:grpSpPr>
        <p:sp>
          <p:nvSpPr>
            <p:cNvPr id="785" name="Google Shape;785;p55"/>
            <p:cNvSpPr/>
            <p:nvPr/>
          </p:nvSpPr>
          <p:spPr>
            <a:xfrm>
              <a:off x="3165" y="0"/>
              <a:ext cx="998653" cy="1003129"/>
            </a:xfrm>
            <a:custGeom>
              <a:rect b="b" l="l" r="r" t="t"/>
              <a:pathLst>
                <a:path extrusionOk="0" h="1003129" w="998653">
                  <a:moveTo>
                    <a:pt x="499326" y="0"/>
                  </a:moveTo>
                  <a:cubicBezTo>
                    <a:pt x="775457" y="1235"/>
                    <a:pt x="998653" y="225431"/>
                    <a:pt x="998653" y="501565"/>
                  </a:cubicBezTo>
                  <a:cubicBezTo>
                    <a:pt x="998653" y="777698"/>
                    <a:pt x="775457" y="1001894"/>
                    <a:pt x="499326" y="1003129"/>
                  </a:cubicBezTo>
                  <a:cubicBezTo>
                    <a:pt x="223195" y="1001894"/>
                    <a:pt x="0" y="777698"/>
                    <a:pt x="0" y="501565"/>
                  </a:cubicBezTo>
                  <a:cubicBezTo>
                    <a:pt x="0" y="225431"/>
                    <a:pt x="223195" y="1235"/>
                    <a:pt x="499326"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txBox="1"/>
            <p:nvPr/>
          </p:nvSpPr>
          <p:spPr>
            <a:xfrm>
              <a:off x="98878" y="167097"/>
              <a:ext cx="807223" cy="6699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US" sz="6000">
                  <a:solidFill>
                    <a:srgbClr val="EDECEC"/>
                  </a:solidFill>
                  <a:latin typeface="Francois One"/>
                  <a:ea typeface="Francois One"/>
                  <a:cs typeface="Francois One"/>
                  <a:sym typeface="Francois One"/>
                </a:rPr>
                <a:t>46</a:t>
              </a:r>
              <a:r>
                <a:rPr lang="en-US" sz="6000">
                  <a:solidFill>
                    <a:srgbClr val="EDECEC"/>
                  </a:solidFill>
                  <a:latin typeface="Francois One"/>
                  <a:ea typeface="Francois One"/>
                  <a:cs typeface="Francois One"/>
                  <a:sym typeface="Francois One"/>
                </a:rPr>
                <a:t>%</a:t>
              </a:r>
              <a:endParaRPr/>
            </a:p>
          </p:txBody>
        </p:sp>
      </p:grpSp>
      <p:grpSp>
        <p:nvGrpSpPr>
          <p:cNvPr id="787" name="Google Shape;787;p55"/>
          <p:cNvGrpSpPr/>
          <p:nvPr/>
        </p:nvGrpSpPr>
        <p:grpSpPr>
          <a:xfrm>
            <a:off x="8639961" y="7449202"/>
            <a:ext cx="2041464" cy="2050615"/>
            <a:chOff x="3165" y="0"/>
            <a:chExt cx="998653" cy="1003129"/>
          </a:xfrm>
        </p:grpSpPr>
        <p:sp>
          <p:nvSpPr>
            <p:cNvPr id="788" name="Google Shape;788;p55"/>
            <p:cNvSpPr/>
            <p:nvPr/>
          </p:nvSpPr>
          <p:spPr>
            <a:xfrm>
              <a:off x="3165" y="0"/>
              <a:ext cx="998653" cy="1003129"/>
            </a:xfrm>
            <a:custGeom>
              <a:rect b="b" l="l" r="r" t="t"/>
              <a:pathLst>
                <a:path extrusionOk="0" h="1003129" w="998653">
                  <a:moveTo>
                    <a:pt x="499326" y="0"/>
                  </a:moveTo>
                  <a:cubicBezTo>
                    <a:pt x="775457" y="1235"/>
                    <a:pt x="998653" y="225431"/>
                    <a:pt x="998653" y="501565"/>
                  </a:cubicBezTo>
                  <a:cubicBezTo>
                    <a:pt x="998653" y="777698"/>
                    <a:pt x="775457" y="1001894"/>
                    <a:pt x="499326" y="1003129"/>
                  </a:cubicBezTo>
                  <a:cubicBezTo>
                    <a:pt x="223195" y="1001894"/>
                    <a:pt x="0" y="777698"/>
                    <a:pt x="0" y="501565"/>
                  </a:cubicBezTo>
                  <a:cubicBezTo>
                    <a:pt x="0" y="225431"/>
                    <a:pt x="223195" y="1235"/>
                    <a:pt x="499326"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txBox="1"/>
            <p:nvPr/>
          </p:nvSpPr>
          <p:spPr>
            <a:xfrm>
              <a:off x="98879" y="166602"/>
              <a:ext cx="807223" cy="6699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US" sz="6000">
                  <a:solidFill>
                    <a:srgbClr val="EDECEC"/>
                  </a:solidFill>
                  <a:latin typeface="Francois One"/>
                  <a:ea typeface="Francois One"/>
                  <a:cs typeface="Francois One"/>
                  <a:sym typeface="Francois One"/>
                </a:rPr>
                <a:t>1</a:t>
              </a:r>
              <a:r>
                <a:rPr lang="en-US" sz="6000">
                  <a:solidFill>
                    <a:srgbClr val="EDECEC"/>
                  </a:solidFill>
                  <a:latin typeface="Francois One"/>
                  <a:ea typeface="Francois One"/>
                  <a:cs typeface="Francois One"/>
                  <a:sym typeface="Francois One"/>
                </a:rPr>
                <a:t>%</a:t>
              </a:r>
              <a:endParaRPr/>
            </a:p>
          </p:txBody>
        </p:sp>
      </p:grpSp>
      <p:pic>
        <p:nvPicPr>
          <p:cNvPr id="790" name="Google Shape;790;p55"/>
          <p:cNvPicPr preferRelativeResize="0"/>
          <p:nvPr/>
        </p:nvPicPr>
        <p:blipFill>
          <a:blip r:embed="rId4">
            <a:alphaModFix/>
          </a:blip>
          <a:stretch>
            <a:fillRect/>
          </a:stretch>
        </p:blipFill>
        <p:spPr>
          <a:xfrm>
            <a:off x="12505050" y="7214625"/>
            <a:ext cx="4205376" cy="251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5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500"/>
                                        <p:tgtEl>
                                          <p:spTgt spid="784"/>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794" name="Shape 794"/>
        <p:cNvGrpSpPr/>
        <p:nvPr/>
      </p:nvGrpSpPr>
      <p:grpSpPr>
        <a:xfrm>
          <a:off x="0" y="0"/>
          <a:ext cx="0" cy="0"/>
          <a:chOff x="0" y="0"/>
          <a:chExt cx="0" cy="0"/>
        </a:xfrm>
      </p:grpSpPr>
      <p:pic>
        <p:nvPicPr>
          <p:cNvPr id="795" name="Google Shape;795;p56"/>
          <p:cNvPicPr preferRelativeResize="0"/>
          <p:nvPr/>
        </p:nvPicPr>
        <p:blipFill rotWithShape="1">
          <a:blip r:embed="rId3">
            <a:alphaModFix/>
          </a:blip>
          <a:srcRect b="0" l="0" r="0" t="0"/>
          <a:stretch/>
        </p:blipFill>
        <p:spPr>
          <a:xfrm rot="-161192">
            <a:off x="12095866" y="1610833"/>
            <a:ext cx="5017671" cy="4584897"/>
          </a:xfrm>
          <a:prstGeom prst="rect">
            <a:avLst/>
          </a:prstGeom>
          <a:noFill/>
          <a:ln>
            <a:noFill/>
          </a:ln>
        </p:spPr>
      </p:pic>
      <p:sp>
        <p:nvSpPr>
          <p:cNvPr id="796" name="Google Shape;796;p56"/>
          <p:cNvSpPr txBox="1"/>
          <p:nvPr/>
        </p:nvSpPr>
        <p:spPr>
          <a:xfrm>
            <a:off x="804609" y="1028700"/>
            <a:ext cx="103935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Reflexión</a:t>
            </a:r>
            <a:r>
              <a:rPr lang="en-US" sz="9000">
                <a:solidFill>
                  <a:srgbClr val="293D2F"/>
                </a:solidFill>
                <a:latin typeface="Francois One"/>
                <a:ea typeface="Francois One"/>
                <a:cs typeface="Francois One"/>
                <a:sym typeface="Francois One"/>
              </a:rPr>
              <a:t> sobre el proyecto</a:t>
            </a:r>
            <a:endParaRPr/>
          </a:p>
        </p:txBody>
      </p:sp>
      <p:grpSp>
        <p:nvGrpSpPr>
          <p:cNvPr id="797" name="Google Shape;797;p56"/>
          <p:cNvGrpSpPr/>
          <p:nvPr/>
        </p:nvGrpSpPr>
        <p:grpSpPr>
          <a:xfrm>
            <a:off x="-298849" y="4075991"/>
            <a:ext cx="16121135" cy="5137936"/>
            <a:chOff x="0" y="-38100"/>
            <a:chExt cx="7076493" cy="2255335"/>
          </a:xfrm>
        </p:grpSpPr>
        <p:sp>
          <p:nvSpPr>
            <p:cNvPr id="798" name="Google Shape;798;p56"/>
            <p:cNvSpPr/>
            <p:nvPr/>
          </p:nvSpPr>
          <p:spPr>
            <a:xfrm>
              <a:off x="0" y="0"/>
              <a:ext cx="7076493" cy="2217235"/>
            </a:xfrm>
            <a:custGeom>
              <a:rect b="b" l="l" r="r" t="t"/>
              <a:pathLst>
                <a:path extrusionOk="0" h="2217235" w="7076493">
                  <a:moveTo>
                    <a:pt x="21611" y="0"/>
                  </a:moveTo>
                  <a:lnTo>
                    <a:pt x="7054883" y="0"/>
                  </a:lnTo>
                  <a:cubicBezTo>
                    <a:pt x="7066817" y="0"/>
                    <a:pt x="7076493" y="9675"/>
                    <a:pt x="7076493" y="21611"/>
                  </a:cubicBezTo>
                  <a:lnTo>
                    <a:pt x="7076493" y="2195625"/>
                  </a:lnTo>
                  <a:cubicBezTo>
                    <a:pt x="7076493" y="2207560"/>
                    <a:pt x="7066817" y="2217235"/>
                    <a:pt x="7054883" y="2217235"/>
                  </a:cubicBezTo>
                  <a:lnTo>
                    <a:pt x="21611" y="2217235"/>
                  </a:lnTo>
                  <a:cubicBezTo>
                    <a:pt x="9675" y="2217235"/>
                    <a:pt x="0" y="2207560"/>
                    <a:pt x="0" y="2195625"/>
                  </a:cubicBezTo>
                  <a:lnTo>
                    <a:pt x="0" y="21611"/>
                  </a:lnTo>
                  <a:cubicBezTo>
                    <a:pt x="0" y="9675"/>
                    <a:pt x="9675" y="0"/>
                    <a:pt x="21611"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0" name="Google Shape;800;p56"/>
          <p:cNvSpPr txBox="1"/>
          <p:nvPr/>
        </p:nvSpPr>
        <p:spPr>
          <a:xfrm>
            <a:off x="804609" y="4708407"/>
            <a:ext cx="116784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93D2F"/>
                </a:solidFill>
                <a:latin typeface="Lato"/>
                <a:ea typeface="Lato"/>
                <a:cs typeface="Lato"/>
                <a:sym typeface="Lato"/>
              </a:rPr>
              <a:t>Para este trabajo se ha adquirido conocimientos en:</a:t>
            </a:r>
            <a:endParaRPr/>
          </a:p>
        </p:txBody>
      </p:sp>
      <p:sp>
        <p:nvSpPr>
          <p:cNvPr id="801" name="Google Shape;801;p56"/>
          <p:cNvSpPr txBox="1"/>
          <p:nvPr/>
        </p:nvSpPr>
        <p:spPr>
          <a:xfrm>
            <a:off x="804609" y="5726252"/>
            <a:ext cx="10083000" cy="1461900"/>
          </a:xfrm>
          <a:prstGeom prst="rect">
            <a:avLst/>
          </a:prstGeom>
          <a:noFill/>
          <a:ln>
            <a:noFill/>
          </a:ln>
        </p:spPr>
        <p:txBody>
          <a:bodyPr anchorCtr="0" anchor="t" bIns="0" lIns="0" spcFirstLastPara="1" rIns="0" wrap="square" tIns="0">
            <a:spAutoFit/>
          </a:bodyPr>
          <a:lstStyle/>
          <a:p>
            <a:pPr indent="-269875" lvl="1" marL="539748" marR="0" rtl="0" algn="just">
              <a:lnSpc>
                <a:spcPct val="140016"/>
              </a:lnSpc>
              <a:spcBef>
                <a:spcPts val="0"/>
              </a:spcBef>
              <a:spcAft>
                <a:spcPts val="0"/>
              </a:spcAft>
              <a:buClr>
                <a:srgbClr val="293D2F"/>
              </a:buClr>
              <a:buSzPts val="2499"/>
              <a:buFont typeface="Arial"/>
              <a:buChar char="•"/>
            </a:pPr>
            <a:r>
              <a:rPr lang="en-US" sz="2499">
                <a:solidFill>
                  <a:srgbClr val="293D2F"/>
                </a:solidFill>
                <a:latin typeface="Lato"/>
                <a:ea typeface="Lato"/>
                <a:cs typeface="Lato"/>
                <a:sym typeface="Lato"/>
              </a:rPr>
              <a:t>Frameworks.</a:t>
            </a:r>
            <a:endParaRPr/>
          </a:p>
          <a:p>
            <a:pPr indent="-269874" lvl="1" marL="539749" marR="0" rtl="0" algn="just">
              <a:lnSpc>
                <a:spcPct val="140016"/>
              </a:lnSpc>
              <a:spcBef>
                <a:spcPts val="0"/>
              </a:spcBef>
              <a:spcAft>
                <a:spcPts val="0"/>
              </a:spcAft>
              <a:buClr>
                <a:srgbClr val="293D2F"/>
              </a:buClr>
              <a:buSzPts val="2499"/>
              <a:buFont typeface="Arial"/>
              <a:buChar char="•"/>
            </a:pPr>
            <a:r>
              <a:rPr lang="en-US" sz="2499">
                <a:solidFill>
                  <a:srgbClr val="293D2F"/>
                </a:solidFill>
                <a:latin typeface="Lato"/>
                <a:ea typeface="Lato"/>
                <a:cs typeface="Lato"/>
                <a:sym typeface="Lato"/>
              </a:rPr>
              <a:t>Creación e integración back con el front (full stack).</a:t>
            </a:r>
            <a:endParaRPr/>
          </a:p>
          <a:p>
            <a:pPr indent="-269875" lvl="1" marL="539750" marR="0" rtl="0" algn="just">
              <a:lnSpc>
                <a:spcPct val="140000"/>
              </a:lnSpc>
              <a:spcBef>
                <a:spcPts val="0"/>
              </a:spcBef>
              <a:spcAft>
                <a:spcPts val="0"/>
              </a:spcAft>
              <a:buClr>
                <a:srgbClr val="293D2F"/>
              </a:buClr>
              <a:buSzPts val="2500"/>
              <a:buFont typeface="Arial"/>
              <a:buChar char="•"/>
            </a:pPr>
            <a:r>
              <a:rPr lang="en-US" sz="2500">
                <a:solidFill>
                  <a:srgbClr val="293D2F"/>
                </a:solidFill>
                <a:latin typeface="Lato"/>
                <a:ea typeface="Lato"/>
                <a:cs typeface="Lato"/>
                <a:sym typeface="Lato"/>
              </a:rPr>
              <a:t>Prácticas que se usan </a:t>
            </a:r>
            <a:r>
              <a:rPr lang="en-US" sz="2500">
                <a:solidFill>
                  <a:srgbClr val="293D2F"/>
                </a:solidFill>
                <a:latin typeface="Lato"/>
                <a:ea typeface="Lato"/>
                <a:cs typeface="Lato"/>
                <a:sym typeface="Lato"/>
              </a:rPr>
              <a:t>día</a:t>
            </a:r>
            <a:r>
              <a:rPr lang="en-US" sz="2500">
                <a:solidFill>
                  <a:srgbClr val="293D2F"/>
                </a:solidFill>
                <a:latin typeface="Lato"/>
                <a:ea typeface="Lato"/>
                <a:cs typeface="Lato"/>
                <a:sym typeface="Lato"/>
              </a:rPr>
              <a:t> a </a:t>
            </a:r>
            <a:r>
              <a:rPr lang="en-US" sz="2500">
                <a:solidFill>
                  <a:srgbClr val="293D2F"/>
                </a:solidFill>
                <a:latin typeface="Lato"/>
                <a:ea typeface="Lato"/>
                <a:cs typeface="Lato"/>
                <a:sym typeface="Lato"/>
              </a:rPr>
              <a:t>día</a:t>
            </a:r>
            <a:r>
              <a:rPr lang="en-US" sz="2500">
                <a:solidFill>
                  <a:srgbClr val="293D2F"/>
                </a:solidFill>
                <a:latin typeface="Lato"/>
                <a:ea typeface="Lato"/>
                <a:cs typeface="Lato"/>
                <a:sym typeface="Lato"/>
              </a:rPr>
              <a:t> en las empresas.</a:t>
            </a:r>
            <a:endParaRPr/>
          </a:p>
        </p:txBody>
      </p:sp>
      <p:pic>
        <p:nvPicPr>
          <p:cNvPr id="802" name="Google Shape;802;p56"/>
          <p:cNvPicPr preferRelativeResize="0"/>
          <p:nvPr/>
        </p:nvPicPr>
        <p:blipFill rotWithShape="1">
          <a:blip r:embed="rId3">
            <a:alphaModFix/>
          </a:blip>
          <a:srcRect b="0" l="0" r="0" t="0"/>
          <a:stretch/>
        </p:blipFill>
        <p:spPr>
          <a:xfrm rot="-1963061">
            <a:off x="11318695" y="5472768"/>
            <a:ext cx="8188586" cy="74823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5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57"/>
          <p:cNvPicPr preferRelativeResize="0"/>
          <p:nvPr/>
        </p:nvPicPr>
        <p:blipFill rotWithShape="1">
          <a:blip r:embed="rId3">
            <a:alphaModFix/>
          </a:blip>
          <a:srcRect b="23995" l="13335" r="10209" t="0"/>
          <a:stretch/>
        </p:blipFill>
        <p:spPr>
          <a:xfrm>
            <a:off x="0" y="0"/>
            <a:ext cx="18288000" cy="10287000"/>
          </a:xfrm>
          <a:prstGeom prst="rect">
            <a:avLst/>
          </a:prstGeom>
          <a:noFill/>
          <a:ln>
            <a:noFill/>
          </a:ln>
        </p:spPr>
      </p:pic>
      <p:sp>
        <p:nvSpPr>
          <p:cNvPr id="808" name="Google Shape;808;p57"/>
          <p:cNvSpPr txBox="1"/>
          <p:nvPr/>
        </p:nvSpPr>
        <p:spPr>
          <a:xfrm>
            <a:off x="2106618" y="2253213"/>
            <a:ext cx="140748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336430"/>
                </a:solidFill>
                <a:latin typeface="Lato"/>
                <a:ea typeface="Lato"/>
                <a:cs typeface="Lato"/>
                <a:sym typeface="Lato"/>
              </a:rPr>
              <a:t>¡Gracias por su atención!</a:t>
            </a:r>
            <a:endParaRPr/>
          </a:p>
        </p:txBody>
      </p:sp>
      <p:sp>
        <p:nvSpPr>
          <p:cNvPr id="809" name="Google Shape;809;p57"/>
          <p:cNvSpPr txBox="1"/>
          <p:nvPr/>
        </p:nvSpPr>
        <p:spPr>
          <a:xfrm>
            <a:off x="2741543" y="4654332"/>
            <a:ext cx="12804900" cy="55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293D2F"/>
                </a:solidFill>
                <a:latin typeface="Lato"/>
                <a:ea typeface="Lato"/>
                <a:cs typeface="Lato"/>
                <a:sym typeface="Lato"/>
              </a:rPr>
              <a:t>¿Preguntas?</a:t>
            </a:r>
            <a:endParaRPr/>
          </a:p>
        </p:txBody>
      </p:sp>
      <p:pic>
        <p:nvPicPr>
          <p:cNvPr id="810" name="Google Shape;810;p57"/>
          <p:cNvPicPr preferRelativeResize="0"/>
          <p:nvPr/>
        </p:nvPicPr>
        <p:blipFill rotWithShape="1">
          <a:blip r:embed="rId4">
            <a:alphaModFix amt="60000"/>
          </a:blip>
          <a:srcRect b="0" l="0" r="0" t="0"/>
          <a:stretch/>
        </p:blipFill>
        <p:spPr>
          <a:xfrm rot="855886">
            <a:off x="-1171278" y="-109537"/>
            <a:ext cx="3665462" cy="3349316"/>
          </a:xfrm>
          <a:prstGeom prst="rect">
            <a:avLst/>
          </a:prstGeom>
          <a:noFill/>
          <a:ln>
            <a:noFill/>
          </a:ln>
        </p:spPr>
      </p:pic>
      <p:pic>
        <p:nvPicPr>
          <p:cNvPr id="811" name="Google Shape;811;p57"/>
          <p:cNvPicPr preferRelativeResize="0"/>
          <p:nvPr/>
        </p:nvPicPr>
        <p:blipFill rotWithShape="1">
          <a:blip r:embed="rId4">
            <a:alphaModFix amt="60000"/>
          </a:blip>
          <a:srcRect b="0" l="0" r="0" t="0"/>
          <a:stretch/>
        </p:blipFill>
        <p:spPr>
          <a:xfrm rot="-1536971">
            <a:off x="13976750" y="4842063"/>
            <a:ext cx="7425678" cy="67852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5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5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150" name="Shape 150"/>
        <p:cNvGrpSpPr/>
        <p:nvPr/>
      </p:nvGrpSpPr>
      <p:grpSpPr>
        <a:xfrm>
          <a:off x="0" y="0"/>
          <a:ext cx="0" cy="0"/>
          <a:chOff x="0" y="0"/>
          <a:chExt cx="0" cy="0"/>
        </a:xfrm>
      </p:grpSpPr>
      <p:pic>
        <p:nvPicPr>
          <p:cNvPr id="151" name="Google Shape;151;p17"/>
          <p:cNvPicPr preferRelativeResize="0"/>
          <p:nvPr/>
        </p:nvPicPr>
        <p:blipFill rotWithShape="1">
          <a:blip r:embed="rId3">
            <a:alphaModFix amt="19999"/>
          </a:blip>
          <a:srcRect b="0" l="0" r="0" t="0"/>
          <a:stretch/>
        </p:blipFill>
        <p:spPr>
          <a:xfrm>
            <a:off x="-1958665" y="4056565"/>
            <a:ext cx="9006401" cy="8229599"/>
          </a:xfrm>
          <a:prstGeom prst="rect">
            <a:avLst/>
          </a:prstGeom>
          <a:noFill/>
          <a:ln>
            <a:noFill/>
          </a:ln>
        </p:spPr>
      </p:pic>
      <p:sp>
        <p:nvSpPr>
          <p:cNvPr id="152" name="Google Shape;152;p17"/>
          <p:cNvSpPr/>
          <p:nvPr/>
        </p:nvSpPr>
        <p:spPr>
          <a:xfrm>
            <a:off x="11430000" y="0"/>
            <a:ext cx="6858000" cy="10287000"/>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4">
              <a:alphaModFix/>
            </a:blip>
            <a:stretch>
              <a:fillRect b="0" l="-62460" r="-6246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17"/>
          <p:cNvGrpSpPr/>
          <p:nvPr/>
        </p:nvGrpSpPr>
        <p:grpSpPr>
          <a:xfrm>
            <a:off x="8471029" y="597897"/>
            <a:ext cx="7315200" cy="4423933"/>
            <a:chOff x="0" y="-115729"/>
            <a:chExt cx="9753600" cy="5898577"/>
          </a:xfrm>
        </p:grpSpPr>
        <p:grpSp>
          <p:nvGrpSpPr>
            <p:cNvPr id="154" name="Google Shape;154;p17"/>
            <p:cNvGrpSpPr/>
            <p:nvPr/>
          </p:nvGrpSpPr>
          <p:grpSpPr>
            <a:xfrm>
              <a:off x="0" y="-115729"/>
              <a:ext cx="9753600" cy="5898577"/>
              <a:chOff x="0" y="-38100"/>
              <a:chExt cx="3211062" cy="1941918"/>
            </a:xfrm>
          </p:grpSpPr>
          <p:sp>
            <p:nvSpPr>
              <p:cNvPr id="155" name="Google Shape;155;p17"/>
              <p:cNvSpPr/>
              <p:nvPr/>
            </p:nvSpPr>
            <p:spPr>
              <a:xfrm>
                <a:off x="0" y="0"/>
                <a:ext cx="3211062" cy="1903818"/>
              </a:xfrm>
              <a:custGeom>
                <a:rect b="b" l="l" r="r" t="t"/>
                <a:pathLst>
                  <a:path extrusionOk="0" h="1903818" w="3211062">
                    <a:moveTo>
                      <a:pt x="62442" y="0"/>
                    </a:moveTo>
                    <a:lnTo>
                      <a:pt x="3148620" y="0"/>
                    </a:lnTo>
                    <a:cubicBezTo>
                      <a:pt x="3165181" y="0"/>
                      <a:pt x="3181063" y="6579"/>
                      <a:pt x="3192773" y="18289"/>
                    </a:cubicBezTo>
                    <a:cubicBezTo>
                      <a:pt x="3204483" y="29999"/>
                      <a:pt x="3211062" y="45881"/>
                      <a:pt x="3211062" y="62442"/>
                    </a:cubicBezTo>
                    <a:lnTo>
                      <a:pt x="3211062" y="1841377"/>
                    </a:lnTo>
                    <a:cubicBezTo>
                      <a:pt x="3211062" y="1875862"/>
                      <a:pt x="3183106" y="1903818"/>
                      <a:pt x="3148620" y="1903818"/>
                    </a:cubicBezTo>
                    <a:lnTo>
                      <a:pt x="62442" y="1903818"/>
                    </a:lnTo>
                    <a:cubicBezTo>
                      <a:pt x="27956" y="1903818"/>
                      <a:pt x="0" y="1875862"/>
                      <a:pt x="0" y="1841377"/>
                    </a:cubicBezTo>
                    <a:lnTo>
                      <a:pt x="0" y="62442"/>
                    </a:lnTo>
                    <a:cubicBezTo>
                      <a:pt x="0" y="27956"/>
                      <a:pt x="27956" y="0"/>
                      <a:pt x="62442"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7" name="Google Shape;157;p17"/>
            <p:cNvSpPr txBox="1"/>
            <p:nvPr/>
          </p:nvSpPr>
          <p:spPr>
            <a:xfrm>
              <a:off x="2639674" y="135963"/>
              <a:ext cx="6112200" cy="923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4500">
                  <a:solidFill>
                    <a:srgbClr val="293D2F"/>
                  </a:solidFill>
                  <a:latin typeface="Lato"/>
                  <a:ea typeface="Lato"/>
                  <a:cs typeface="Lato"/>
                  <a:sym typeface="Lato"/>
                </a:rPr>
                <a:t>¿Qué es?</a:t>
              </a:r>
              <a:r>
                <a:rPr b="1" i="0" lang="en-US" sz="4500" u="none" cap="none" strike="noStrike">
                  <a:solidFill>
                    <a:srgbClr val="293D2F"/>
                  </a:solidFill>
                  <a:latin typeface="Lato"/>
                  <a:ea typeface="Lato"/>
                  <a:cs typeface="Lato"/>
                  <a:sym typeface="Lato"/>
                </a:rPr>
                <a:t> </a:t>
              </a:r>
              <a:endParaRPr/>
            </a:p>
          </p:txBody>
        </p:sp>
        <p:sp>
          <p:nvSpPr>
            <p:cNvPr id="158" name="Google Shape;158;p17"/>
            <p:cNvSpPr txBox="1"/>
            <p:nvPr/>
          </p:nvSpPr>
          <p:spPr>
            <a:xfrm>
              <a:off x="400945" y="1209808"/>
              <a:ext cx="8951700" cy="42570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1700"/>
                <a:t>una comercializadora que, desde la Universidad Nacional de La Plata, y en </a:t>
              </a:r>
              <a:r>
                <a:rPr b="1" lang="en-US" sz="1700"/>
                <a:t>Red con organizaciones</a:t>
              </a:r>
              <a:r>
                <a:rPr lang="en-US" sz="1700"/>
                <a:t> sociales, comunitarias, políticas y culturales, busca generar </a:t>
              </a:r>
              <a:r>
                <a:rPr b="1" lang="en-US" sz="1700"/>
                <a:t>nuevos circuitos comerciales cortos para la economía social y solidaria</a:t>
              </a:r>
              <a:r>
                <a:rPr lang="en-US" sz="1700"/>
                <a:t>, que promocionen un compre de proximidad de alimentos y otros bienes elaborados artesanalmente por cooperativas, agricultores familiares y pequeños productores de la economía popular, en pos de facilitar el acceso a los productos de este sector, intermediando solidariamente entre el consumo y la producción local.</a:t>
              </a:r>
              <a:endParaRPr sz="1700"/>
            </a:p>
          </p:txBody>
        </p:sp>
      </p:grpSp>
      <p:grpSp>
        <p:nvGrpSpPr>
          <p:cNvPr id="159" name="Google Shape;159;p17"/>
          <p:cNvGrpSpPr/>
          <p:nvPr/>
        </p:nvGrpSpPr>
        <p:grpSpPr>
          <a:xfrm>
            <a:off x="8471029" y="5307383"/>
            <a:ext cx="7315200" cy="4294923"/>
            <a:chOff x="0" y="-115729"/>
            <a:chExt cx="9753600" cy="5726563"/>
          </a:xfrm>
        </p:grpSpPr>
        <p:grpSp>
          <p:nvGrpSpPr>
            <p:cNvPr id="160" name="Google Shape;160;p17"/>
            <p:cNvGrpSpPr/>
            <p:nvPr/>
          </p:nvGrpSpPr>
          <p:grpSpPr>
            <a:xfrm>
              <a:off x="0" y="-115729"/>
              <a:ext cx="9753600" cy="5726563"/>
              <a:chOff x="0" y="-38100"/>
              <a:chExt cx="3211062" cy="1885288"/>
            </a:xfrm>
          </p:grpSpPr>
          <p:sp>
            <p:nvSpPr>
              <p:cNvPr id="161" name="Google Shape;161;p17"/>
              <p:cNvSpPr/>
              <p:nvPr/>
            </p:nvSpPr>
            <p:spPr>
              <a:xfrm>
                <a:off x="0" y="0"/>
                <a:ext cx="3211062" cy="1847188"/>
              </a:xfrm>
              <a:custGeom>
                <a:rect b="b" l="l" r="r" t="t"/>
                <a:pathLst>
                  <a:path extrusionOk="0" h="1847188" w="3211062">
                    <a:moveTo>
                      <a:pt x="62442" y="0"/>
                    </a:moveTo>
                    <a:lnTo>
                      <a:pt x="3148620" y="0"/>
                    </a:lnTo>
                    <a:cubicBezTo>
                      <a:pt x="3165181" y="0"/>
                      <a:pt x="3181063" y="6579"/>
                      <a:pt x="3192773" y="18289"/>
                    </a:cubicBezTo>
                    <a:cubicBezTo>
                      <a:pt x="3204483" y="29999"/>
                      <a:pt x="3211062" y="45881"/>
                      <a:pt x="3211062" y="62442"/>
                    </a:cubicBezTo>
                    <a:lnTo>
                      <a:pt x="3211062" y="1784746"/>
                    </a:lnTo>
                    <a:cubicBezTo>
                      <a:pt x="3211062" y="1819232"/>
                      <a:pt x="3183106" y="1847188"/>
                      <a:pt x="3148620" y="1847188"/>
                    </a:cubicBezTo>
                    <a:lnTo>
                      <a:pt x="62442" y="1847188"/>
                    </a:lnTo>
                    <a:cubicBezTo>
                      <a:pt x="27956" y="1847188"/>
                      <a:pt x="0" y="1819232"/>
                      <a:pt x="0" y="1784746"/>
                    </a:cubicBezTo>
                    <a:lnTo>
                      <a:pt x="0" y="62442"/>
                    </a:lnTo>
                    <a:cubicBezTo>
                      <a:pt x="0" y="27956"/>
                      <a:pt x="27956" y="0"/>
                      <a:pt x="62442"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17"/>
            <p:cNvSpPr txBox="1"/>
            <p:nvPr/>
          </p:nvSpPr>
          <p:spPr>
            <a:xfrm>
              <a:off x="2689791" y="355945"/>
              <a:ext cx="6112200" cy="923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4500">
                  <a:solidFill>
                    <a:srgbClr val="293D2F"/>
                  </a:solidFill>
                  <a:latin typeface="Lato"/>
                  <a:ea typeface="Lato"/>
                  <a:cs typeface="Lato"/>
                  <a:sym typeface="Lato"/>
                </a:rPr>
                <a:t>¿Para quiénes?</a:t>
              </a:r>
              <a:endParaRPr/>
            </a:p>
          </p:txBody>
        </p:sp>
        <p:sp>
          <p:nvSpPr>
            <p:cNvPr id="164" name="Google Shape;164;p17"/>
            <p:cNvSpPr txBox="1"/>
            <p:nvPr/>
          </p:nvSpPr>
          <p:spPr>
            <a:xfrm>
              <a:off x="445395" y="1656627"/>
              <a:ext cx="8876400" cy="3385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293D2F"/>
                  </a:solidFill>
                  <a:latin typeface="Lato"/>
                  <a:ea typeface="Lato"/>
                  <a:cs typeface="Lato"/>
                  <a:sym typeface="Lato"/>
                </a:rPr>
                <a:t>Productores familiares de organizaciones que integren la red de ferias y mercados de la UNLP Manos de La Tierra, Mercado Popular 'La Veredita ' , Paseo de Productores de ABASTO y Comercializadora La Justa.</a:t>
              </a:r>
              <a:endParaRPr/>
            </a:p>
          </p:txBody>
        </p:sp>
      </p:grpSp>
      <p:pic>
        <p:nvPicPr>
          <p:cNvPr id="165" name="Google Shape;165;p17"/>
          <p:cNvPicPr preferRelativeResize="0"/>
          <p:nvPr/>
        </p:nvPicPr>
        <p:blipFill>
          <a:blip r:embed="rId5">
            <a:alphaModFix/>
          </a:blip>
          <a:stretch>
            <a:fillRect/>
          </a:stretch>
        </p:blipFill>
        <p:spPr>
          <a:xfrm>
            <a:off x="731150" y="165375"/>
            <a:ext cx="4294926" cy="4294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8"/>
          <p:cNvPicPr preferRelativeResize="0"/>
          <p:nvPr/>
        </p:nvPicPr>
        <p:blipFill rotWithShape="1">
          <a:blip r:embed="rId3">
            <a:alphaModFix/>
          </a:blip>
          <a:srcRect b="12500" l="0" r="0" t="12500"/>
          <a:stretch/>
        </p:blipFill>
        <p:spPr>
          <a:xfrm>
            <a:off x="0" y="0"/>
            <a:ext cx="18288000" cy="10287000"/>
          </a:xfrm>
          <a:prstGeom prst="rect">
            <a:avLst/>
          </a:prstGeom>
          <a:noFill/>
          <a:ln>
            <a:noFill/>
          </a:ln>
        </p:spPr>
      </p:pic>
      <p:grpSp>
        <p:nvGrpSpPr>
          <p:cNvPr id="171" name="Google Shape;171;p18"/>
          <p:cNvGrpSpPr/>
          <p:nvPr/>
        </p:nvGrpSpPr>
        <p:grpSpPr>
          <a:xfrm>
            <a:off x="1320750" y="2355751"/>
            <a:ext cx="7315120" cy="5253544"/>
            <a:chOff x="0" y="-38100"/>
            <a:chExt cx="3211062" cy="1885288"/>
          </a:xfrm>
        </p:grpSpPr>
        <p:sp>
          <p:nvSpPr>
            <p:cNvPr id="172" name="Google Shape;172;p18"/>
            <p:cNvSpPr/>
            <p:nvPr/>
          </p:nvSpPr>
          <p:spPr>
            <a:xfrm>
              <a:off x="0" y="0"/>
              <a:ext cx="3211062" cy="1847188"/>
            </a:xfrm>
            <a:custGeom>
              <a:rect b="b" l="l" r="r" t="t"/>
              <a:pathLst>
                <a:path extrusionOk="0" h="1847188" w="3211062">
                  <a:moveTo>
                    <a:pt x="62442" y="0"/>
                  </a:moveTo>
                  <a:lnTo>
                    <a:pt x="3148620" y="0"/>
                  </a:lnTo>
                  <a:cubicBezTo>
                    <a:pt x="3165181" y="0"/>
                    <a:pt x="3181063" y="6579"/>
                    <a:pt x="3192773" y="18289"/>
                  </a:cubicBezTo>
                  <a:cubicBezTo>
                    <a:pt x="3204483" y="29999"/>
                    <a:pt x="3211062" y="45881"/>
                    <a:pt x="3211062" y="62442"/>
                  </a:cubicBezTo>
                  <a:lnTo>
                    <a:pt x="3211062" y="1784746"/>
                  </a:lnTo>
                  <a:cubicBezTo>
                    <a:pt x="3211062" y="1819232"/>
                    <a:pt x="3183106" y="1847188"/>
                    <a:pt x="3148620" y="1847188"/>
                  </a:cubicBezTo>
                  <a:lnTo>
                    <a:pt x="62442" y="1847188"/>
                  </a:lnTo>
                  <a:cubicBezTo>
                    <a:pt x="27956" y="1847188"/>
                    <a:pt x="0" y="1819232"/>
                    <a:pt x="0" y="1784746"/>
                  </a:cubicBezTo>
                  <a:lnTo>
                    <a:pt x="0" y="62442"/>
                  </a:lnTo>
                  <a:cubicBezTo>
                    <a:pt x="0" y="27956"/>
                    <a:pt x="27956" y="0"/>
                    <a:pt x="62442" y="0"/>
                  </a:cubicBezTo>
                  <a:close/>
                </a:path>
              </a:pathLst>
            </a:custGeom>
            <a:solidFill>
              <a:srgbClr val="9EDD6C">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4" name="Google Shape;174;p18"/>
          <p:cNvGrpSpPr/>
          <p:nvPr/>
        </p:nvGrpSpPr>
        <p:grpSpPr>
          <a:xfrm>
            <a:off x="9250875" y="2191250"/>
            <a:ext cx="7315120" cy="5865319"/>
            <a:chOff x="0" y="-38100"/>
            <a:chExt cx="3211062" cy="1885288"/>
          </a:xfrm>
        </p:grpSpPr>
        <p:sp>
          <p:nvSpPr>
            <p:cNvPr id="175" name="Google Shape;175;p18"/>
            <p:cNvSpPr/>
            <p:nvPr/>
          </p:nvSpPr>
          <p:spPr>
            <a:xfrm>
              <a:off x="0" y="0"/>
              <a:ext cx="3211062" cy="1847188"/>
            </a:xfrm>
            <a:custGeom>
              <a:rect b="b" l="l" r="r" t="t"/>
              <a:pathLst>
                <a:path extrusionOk="0" h="1847188" w="3211062">
                  <a:moveTo>
                    <a:pt x="62442" y="0"/>
                  </a:moveTo>
                  <a:lnTo>
                    <a:pt x="3148620" y="0"/>
                  </a:lnTo>
                  <a:cubicBezTo>
                    <a:pt x="3165181" y="0"/>
                    <a:pt x="3181063" y="6579"/>
                    <a:pt x="3192773" y="18289"/>
                  </a:cubicBezTo>
                  <a:cubicBezTo>
                    <a:pt x="3204483" y="29999"/>
                    <a:pt x="3211062" y="45881"/>
                    <a:pt x="3211062" y="62442"/>
                  </a:cubicBezTo>
                  <a:lnTo>
                    <a:pt x="3211062" y="1784746"/>
                  </a:lnTo>
                  <a:cubicBezTo>
                    <a:pt x="3211062" y="1819232"/>
                    <a:pt x="3183106" y="1847188"/>
                    <a:pt x="3148620" y="1847188"/>
                  </a:cubicBezTo>
                  <a:lnTo>
                    <a:pt x="62442" y="1847188"/>
                  </a:lnTo>
                  <a:cubicBezTo>
                    <a:pt x="27956" y="1847188"/>
                    <a:pt x="0" y="1819232"/>
                    <a:pt x="0" y="1784746"/>
                  </a:cubicBezTo>
                  <a:lnTo>
                    <a:pt x="0" y="62442"/>
                  </a:lnTo>
                  <a:cubicBezTo>
                    <a:pt x="0" y="27956"/>
                    <a:pt x="27956" y="0"/>
                    <a:pt x="62442" y="0"/>
                  </a:cubicBezTo>
                  <a:close/>
                </a:path>
              </a:pathLst>
            </a:custGeom>
            <a:solidFill>
              <a:srgbClr val="9EDD6C">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 name="Google Shape;177;p18"/>
          <p:cNvGrpSpPr/>
          <p:nvPr/>
        </p:nvGrpSpPr>
        <p:grpSpPr>
          <a:xfrm>
            <a:off x="1564950" y="2742949"/>
            <a:ext cx="6826716" cy="4034776"/>
            <a:chOff x="24" y="-1388678"/>
            <a:chExt cx="6112200" cy="5312411"/>
          </a:xfrm>
        </p:grpSpPr>
        <p:sp>
          <p:nvSpPr>
            <p:cNvPr id="178" name="Google Shape;178;p18"/>
            <p:cNvSpPr txBox="1"/>
            <p:nvPr/>
          </p:nvSpPr>
          <p:spPr>
            <a:xfrm>
              <a:off x="24" y="-1388678"/>
              <a:ext cx="6112200" cy="91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500">
                  <a:solidFill>
                    <a:srgbClr val="293D2F"/>
                  </a:solidFill>
                  <a:latin typeface="Lato"/>
                  <a:ea typeface="Lato"/>
                  <a:cs typeface="Lato"/>
                  <a:sym typeface="Lato"/>
                </a:rPr>
                <a:t>Objetivo</a:t>
              </a:r>
              <a:endParaRPr/>
            </a:p>
          </p:txBody>
        </p:sp>
        <p:sp>
          <p:nvSpPr>
            <p:cNvPr id="179" name="Google Shape;179;p18"/>
            <p:cNvSpPr txBox="1"/>
            <p:nvPr/>
          </p:nvSpPr>
          <p:spPr>
            <a:xfrm>
              <a:off x="24" y="-265767"/>
              <a:ext cx="6112200" cy="4189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199">
                  <a:solidFill>
                    <a:srgbClr val="293D2F"/>
                  </a:solidFill>
                  <a:latin typeface="Lato"/>
                  <a:ea typeface="Lato"/>
                  <a:cs typeface="Lato"/>
                  <a:sym typeface="Lato"/>
                </a:rPr>
                <a:t>Generar un espacio de trabajo en la Facultad de Ciencias Veterinarias, en el cual los productores de la AF y elaboradores familiares puedan agregar valor a los excedentes de su producción estacional. Teniendo en cuenta que en la zona no existen sala de transformación apropiados a los que los productores familiares tengan acceso.</a:t>
              </a:r>
              <a:endParaRPr sz="1100"/>
            </a:p>
          </p:txBody>
        </p:sp>
      </p:grpSp>
      <p:grpSp>
        <p:nvGrpSpPr>
          <p:cNvPr id="180" name="Google Shape;180;p18"/>
          <p:cNvGrpSpPr/>
          <p:nvPr/>
        </p:nvGrpSpPr>
        <p:grpSpPr>
          <a:xfrm>
            <a:off x="9479175" y="2469771"/>
            <a:ext cx="6826728" cy="5489688"/>
            <a:chOff x="0" y="-1388705"/>
            <a:chExt cx="6112211" cy="4587739"/>
          </a:xfrm>
        </p:grpSpPr>
        <p:sp>
          <p:nvSpPr>
            <p:cNvPr id="181" name="Google Shape;181;p18"/>
            <p:cNvSpPr txBox="1"/>
            <p:nvPr/>
          </p:nvSpPr>
          <p:spPr>
            <a:xfrm>
              <a:off x="11" y="-1388705"/>
              <a:ext cx="6112200" cy="5790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lang="en-US" sz="4500">
                  <a:solidFill>
                    <a:srgbClr val="293D2F"/>
                  </a:solidFill>
                  <a:latin typeface="Lato"/>
                  <a:ea typeface="Lato"/>
                  <a:cs typeface="Lato"/>
                  <a:sym typeface="Lato"/>
                </a:rPr>
                <a:t>Cursos y capacitaciones</a:t>
              </a:r>
              <a:endParaRPr/>
            </a:p>
          </p:txBody>
        </p:sp>
        <p:sp>
          <p:nvSpPr>
            <p:cNvPr id="182" name="Google Shape;182;p18"/>
            <p:cNvSpPr txBox="1"/>
            <p:nvPr/>
          </p:nvSpPr>
          <p:spPr>
            <a:xfrm>
              <a:off x="0" y="-723167"/>
              <a:ext cx="6112200" cy="3922200"/>
            </a:xfrm>
            <a:prstGeom prst="rect">
              <a:avLst/>
            </a:prstGeom>
            <a:noFill/>
            <a:ln>
              <a:noFill/>
            </a:ln>
          </p:spPr>
          <p:txBody>
            <a:bodyPr anchorCtr="0" anchor="t" bIns="0" lIns="0" spcFirstLastPara="1" rIns="0" wrap="square" tIns="0">
              <a:spAutoFit/>
            </a:bodyPr>
            <a:lstStyle/>
            <a:p>
              <a:pPr indent="-387286" lvl="0" marL="457200" marR="0" rtl="0" algn="l">
                <a:lnSpc>
                  <a:spcPct val="140016"/>
                </a:lnSpc>
                <a:spcBef>
                  <a:spcPts val="0"/>
                </a:spcBef>
                <a:spcAft>
                  <a:spcPts val="0"/>
                </a:spcAft>
                <a:buClr>
                  <a:srgbClr val="293D2F"/>
                </a:buClr>
                <a:buSzPts val="2499"/>
                <a:buFont typeface="Lato"/>
                <a:buChar char="●"/>
              </a:pPr>
              <a:r>
                <a:rPr lang="en-US" sz="2499">
                  <a:solidFill>
                    <a:srgbClr val="293D2F"/>
                  </a:solidFill>
                  <a:latin typeface="Lato"/>
                  <a:ea typeface="Lato"/>
                  <a:cs typeface="Lato"/>
                  <a:sym typeface="Lato"/>
                </a:rPr>
                <a:t>Elaboración o manufactura de Alimentos Artesanales.</a:t>
              </a:r>
              <a:endParaRPr sz="2499">
                <a:solidFill>
                  <a:srgbClr val="293D2F"/>
                </a:solidFill>
                <a:latin typeface="Lato"/>
                <a:ea typeface="Lato"/>
                <a:cs typeface="Lato"/>
                <a:sym typeface="Lato"/>
              </a:endParaRPr>
            </a:p>
            <a:p>
              <a:pPr indent="-387286" lvl="0" marL="457200" marR="0" rtl="0" algn="l">
                <a:lnSpc>
                  <a:spcPct val="140016"/>
                </a:lnSpc>
                <a:spcBef>
                  <a:spcPts val="0"/>
                </a:spcBef>
                <a:spcAft>
                  <a:spcPts val="0"/>
                </a:spcAft>
                <a:buClr>
                  <a:srgbClr val="293D2F"/>
                </a:buClr>
                <a:buSzPts val="2499"/>
                <a:buFont typeface="Lato"/>
                <a:buChar char="●"/>
              </a:pPr>
              <a:r>
                <a:rPr lang="en-US" sz="2499">
                  <a:solidFill>
                    <a:srgbClr val="293D2F"/>
                  </a:solidFill>
                  <a:latin typeface="Lato"/>
                  <a:ea typeface="Lato"/>
                  <a:cs typeface="Lato"/>
                  <a:sym typeface="Lato"/>
                </a:rPr>
                <a:t>Buenas prácticas de elaboración.</a:t>
              </a:r>
              <a:endParaRPr sz="2499">
                <a:solidFill>
                  <a:srgbClr val="293D2F"/>
                </a:solidFill>
                <a:latin typeface="Lato"/>
                <a:ea typeface="Lato"/>
                <a:cs typeface="Lato"/>
                <a:sym typeface="Lato"/>
              </a:endParaRPr>
            </a:p>
            <a:p>
              <a:pPr indent="-387286" lvl="0" marL="457200" marR="0" rtl="0" algn="l">
                <a:lnSpc>
                  <a:spcPct val="140016"/>
                </a:lnSpc>
                <a:spcBef>
                  <a:spcPts val="0"/>
                </a:spcBef>
                <a:spcAft>
                  <a:spcPts val="0"/>
                </a:spcAft>
                <a:buClr>
                  <a:srgbClr val="293D2F"/>
                </a:buClr>
                <a:buSzPts val="2499"/>
                <a:buFont typeface="Lato"/>
                <a:buChar char="●"/>
              </a:pPr>
              <a:r>
                <a:rPr lang="en-US" sz="2499">
                  <a:solidFill>
                    <a:srgbClr val="293D2F"/>
                  </a:solidFill>
                  <a:latin typeface="Lato"/>
                  <a:ea typeface="Lato"/>
                  <a:cs typeface="Lato"/>
                  <a:sym typeface="Lato"/>
                </a:rPr>
                <a:t>Manipulación y almacenamiento de Alimentos</a:t>
              </a:r>
              <a:endParaRPr sz="2499">
                <a:solidFill>
                  <a:srgbClr val="293D2F"/>
                </a:solidFill>
                <a:latin typeface="Lato"/>
                <a:ea typeface="Lato"/>
                <a:cs typeface="Lato"/>
                <a:sym typeface="Lato"/>
              </a:endParaRPr>
            </a:p>
            <a:p>
              <a:pPr indent="-387286" lvl="0" marL="457200" marR="0" rtl="0" algn="l">
                <a:lnSpc>
                  <a:spcPct val="140016"/>
                </a:lnSpc>
                <a:spcBef>
                  <a:spcPts val="0"/>
                </a:spcBef>
                <a:spcAft>
                  <a:spcPts val="0"/>
                </a:spcAft>
                <a:buClr>
                  <a:srgbClr val="293D2F"/>
                </a:buClr>
                <a:buSzPts val="2499"/>
                <a:buFont typeface="Lato"/>
                <a:buChar char="●"/>
              </a:pPr>
              <a:r>
                <a:rPr lang="en-US" sz="2499">
                  <a:solidFill>
                    <a:srgbClr val="293D2F"/>
                  </a:solidFill>
                  <a:latin typeface="Lato"/>
                  <a:ea typeface="Lato"/>
                  <a:cs typeface="Lato"/>
                  <a:sym typeface="Lato"/>
                </a:rPr>
                <a:t>Higiene, Limpieza y desinfección.</a:t>
              </a:r>
              <a:endParaRPr sz="2499">
                <a:solidFill>
                  <a:srgbClr val="293D2F"/>
                </a:solidFill>
                <a:latin typeface="Lato"/>
                <a:ea typeface="Lato"/>
                <a:cs typeface="Lato"/>
                <a:sym typeface="Lato"/>
              </a:endParaRPr>
            </a:p>
            <a:p>
              <a:pPr indent="-387286" lvl="0" marL="457200" marR="0" rtl="0" algn="l">
                <a:lnSpc>
                  <a:spcPct val="140016"/>
                </a:lnSpc>
                <a:spcBef>
                  <a:spcPts val="0"/>
                </a:spcBef>
                <a:spcAft>
                  <a:spcPts val="0"/>
                </a:spcAft>
                <a:buClr>
                  <a:srgbClr val="293D2F"/>
                </a:buClr>
                <a:buSzPts val="2499"/>
                <a:buFont typeface="Lato"/>
                <a:buChar char="●"/>
              </a:pPr>
              <a:r>
                <a:rPr lang="en-US" sz="2499">
                  <a:solidFill>
                    <a:srgbClr val="293D2F"/>
                  </a:solidFill>
                  <a:latin typeface="Lato"/>
                  <a:ea typeface="Lato"/>
                  <a:cs typeface="Lato"/>
                  <a:sym typeface="Lato"/>
                </a:rPr>
                <a:t>Contaminación cruzada, ETAs. </a:t>
              </a:r>
              <a:endParaRPr sz="2499">
                <a:solidFill>
                  <a:srgbClr val="293D2F"/>
                </a:solidFill>
                <a:latin typeface="Lato"/>
                <a:ea typeface="Lato"/>
                <a:cs typeface="Lato"/>
                <a:sym typeface="Lato"/>
              </a:endParaRPr>
            </a:p>
            <a:p>
              <a:pPr indent="-387286" lvl="0" marL="457200" marR="0" rtl="0" algn="l">
                <a:lnSpc>
                  <a:spcPct val="140016"/>
                </a:lnSpc>
                <a:spcBef>
                  <a:spcPts val="0"/>
                </a:spcBef>
                <a:spcAft>
                  <a:spcPts val="0"/>
                </a:spcAft>
                <a:buClr>
                  <a:srgbClr val="293D2F"/>
                </a:buClr>
                <a:buSzPts val="2499"/>
                <a:buFont typeface="Lato"/>
                <a:buChar char="●"/>
              </a:pPr>
              <a:r>
                <a:rPr lang="en-US" sz="2499">
                  <a:solidFill>
                    <a:srgbClr val="293D2F"/>
                  </a:solidFill>
                  <a:latin typeface="Lato"/>
                  <a:ea typeface="Lato"/>
                  <a:cs typeface="Lato"/>
                  <a:sym typeface="Lato"/>
                </a:rPr>
                <a:t>Control de Plagas. </a:t>
              </a:r>
              <a:endParaRPr sz="2499">
                <a:solidFill>
                  <a:srgbClr val="293D2F"/>
                </a:solidFill>
                <a:latin typeface="Lato"/>
                <a:ea typeface="Lato"/>
                <a:cs typeface="Lato"/>
                <a:sym typeface="Lato"/>
              </a:endParaRPr>
            </a:p>
            <a:p>
              <a:pPr indent="-387286" lvl="0" marL="457200" marR="0" rtl="0" algn="l">
                <a:lnSpc>
                  <a:spcPct val="140016"/>
                </a:lnSpc>
                <a:spcBef>
                  <a:spcPts val="0"/>
                </a:spcBef>
                <a:spcAft>
                  <a:spcPts val="0"/>
                </a:spcAft>
                <a:buClr>
                  <a:srgbClr val="293D2F"/>
                </a:buClr>
                <a:buSzPts val="2499"/>
                <a:buFont typeface="Lato"/>
                <a:buChar char="●"/>
              </a:pPr>
              <a:r>
                <a:rPr lang="en-US" sz="2499">
                  <a:solidFill>
                    <a:srgbClr val="293D2F"/>
                  </a:solidFill>
                  <a:latin typeface="Lato"/>
                  <a:ea typeface="Lato"/>
                  <a:cs typeface="Lato"/>
                  <a:sym typeface="Lato"/>
                </a:rPr>
                <a:t>Residuos.</a:t>
              </a:r>
              <a:endParaRPr sz="2499">
                <a:solidFill>
                  <a:srgbClr val="293D2F"/>
                </a:solidFill>
                <a:latin typeface="Lato"/>
                <a:ea typeface="Lato"/>
                <a:cs typeface="Lato"/>
                <a:sym typeface="Lato"/>
              </a:endParaRPr>
            </a:p>
            <a:p>
              <a:pPr indent="-387286" lvl="0" marL="457200" marR="0" rtl="0" algn="l">
                <a:lnSpc>
                  <a:spcPct val="140016"/>
                </a:lnSpc>
                <a:spcBef>
                  <a:spcPts val="0"/>
                </a:spcBef>
                <a:spcAft>
                  <a:spcPts val="0"/>
                </a:spcAft>
                <a:buClr>
                  <a:srgbClr val="293D2F"/>
                </a:buClr>
                <a:buSzPts val="2499"/>
                <a:buFont typeface="Lato"/>
                <a:buChar char="●"/>
              </a:pPr>
              <a:r>
                <a:rPr lang="en-US" sz="2499">
                  <a:solidFill>
                    <a:srgbClr val="293D2F"/>
                  </a:solidFill>
                  <a:latin typeface="Lato"/>
                  <a:ea typeface="Lato"/>
                  <a:cs typeface="Lato"/>
                  <a:sym typeface="Lato"/>
                </a:rPr>
                <a:t>Etiquetas, ingredientes, nutricion, etc.</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186" name="Shape 186"/>
        <p:cNvGrpSpPr/>
        <p:nvPr/>
      </p:nvGrpSpPr>
      <p:grpSpPr>
        <a:xfrm>
          <a:off x="0" y="0"/>
          <a:ext cx="0" cy="0"/>
          <a:chOff x="0" y="0"/>
          <a:chExt cx="0" cy="0"/>
        </a:xfrm>
      </p:grpSpPr>
      <p:sp>
        <p:nvSpPr>
          <p:cNvPr id="187" name="Google Shape;187;p19"/>
          <p:cNvSpPr txBox="1"/>
          <p:nvPr/>
        </p:nvSpPr>
        <p:spPr>
          <a:xfrm>
            <a:off x="799863" y="3210125"/>
            <a:ext cx="40881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Actividades</a:t>
            </a:r>
            <a:endParaRPr/>
          </a:p>
        </p:txBody>
      </p:sp>
      <p:pic>
        <p:nvPicPr>
          <p:cNvPr id="188" name="Google Shape;188;p19"/>
          <p:cNvPicPr preferRelativeResize="0"/>
          <p:nvPr/>
        </p:nvPicPr>
        <p:blipFill rotWithShape="1">
          <a:blip r:embed="rId3">
            <a:alphaModFix amt="7999"/>
          </a:blip>
          <a:srcRect b="0" l="0" r="0" t="0"/>
          <a:stretch/>
        </p:blipFill>
        <p:spPr>
          <a:xfrm>
            <a:off x="13020291" y="6074678"/>
            <a:ext cx="7403665" cy="6765099"/>
          </a:xfrm>
          <a:prstGeom prst="rect">
            <a:avLst/>
          </a:prstGeom>
          <a:noFill/>
          <a:ln>
            <a:noFill/>
          </a:ln>
        </p:spPr>
      </p:pic>
      <p:sp>
        <p:nvSpPr>
          <p:cNvPr id="189" name="Google Shape;189;p19"/>
          <p:cNvSpPr txBox="1"/>
          <p:nvPr/>
        </p:nvSpPr>
        <p:spPr>
          <a:xfrm>
            <a:off x="5613458" y="7145066"/>
            <a:ext cx="3741600" cy="11850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lang="en-US" sz="3499">
                <a:solidFill>
                  <a:srgbClr val="9EDD6C"/>
                </a:solidFill>
                <a:latin typeface="Lato"/>
                <a:ea typeface="Lato"/>
                <a:cs typeface="Lato"/>
                <a:sym typeface="Lato"/>
              </a:rPr>
              <a:t>Talleres y capacitaciones</a:t>
            </a:r>
            <a:endParaRPr/>
          </a:p>
        </p:txBody>
      </p:sp>
      <p:sp>
        <p:nvSpPr>
          <p:cNvPr id="190" name="Google Shape;190;p19"/>
          <p:cNvSpPr/>
          <p:nvPr/>
        </p:nvSpPr>
        <p:spPr>
          <a:xfrm>
            <a:off x="804609" y="-190500"/>
            <a:ext cx="4088147" cy="2023691"/>
          </a:xfrm>
          <a:custGeom>
            <a:rect b="b" l="l" r="r" t="t"/>
            <a:pathLst>
              <a:path extrusionOk="0" h="1228131" w="2481001">
                <a:moveTo>
                  <a:pt x="2356541" y="1228131"/>
                </a:moveTo>
                <a:lnTo>
                  <a:pt x="124460" y="1228131"/>
                </a:lnTo>
                <a:cubicBezTo>
                  <a:pt x="55880" y="1228131"/>
                  <a:pt x="0" y="1172251"/>
                  <a:pt x="0" y="1103671"/>
                </a:cubicBezTo>
                <a:lnTo>
                  <a:pt x="0" y="124460"/>
                </a:lnTo>
                <a:cubicBezTo>
                  <a:pt x="0" y="55880"/>
                  <a:pt x="55880" y="0"/>
                  <a:pt x="124460" y="0"/>
                </a:cubicBezTo>
                <a:lnTo>
                  <a:pt x="2356541" y="0"/>
                </a:lnTo>
                <a:cubicBezTo>
                  <a:pt x="2425121" y="0"/>
                  <a:pt x="2481001" y="55880"/>
                  <a:pt x="2481001" y="124460"/>
                </a:cubicBezTo>
                <a:lnTo>
                  <a:pt x="2481001" y="1103671"/>
                </a:lnTo>
                <a:cubicBezTo>
                  <a:pt x="2481001" y="1172251"/>
                  <a:pt x="2425121" y="1228131"/>
                  <a:pt x="2356541" y="1228131"/>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804609" y="8445382"/>
            <a:ext cx="4078622" cy="2023691"/>
          </a:xfrm>
          <a:custGeom>
            <a:rect b="b" l="l" r="r" t="t"/>
            <a:pathLst>
              <a:path extrusionOk="0" h="1228131" w="2475220">
                <a:moveTo>
                  <a:pt x="2350760" y="1228131"/>
                </a:moveTo>
                <a:lnTo>
                  <a:pt x="124460" y="1228131"/>
                </a:lnTo>
                <a:cubicBezTo>
                  <a:pt x="55880" y="1228131"/>
                  <a:pt x="0" y="1172251"/>
                  <a:pt x="0" y="1103671"/>
                </a:cubicBezTo>
                <a:lnTo>
                  <a:pt x="0" y="124460"/>
                </a:lnTo>
                <a:cubicBezTo>
                  <a:pt x="0" y="55880"/>
                  <a:pt x="55880" y="0"/>
                  <a:pt x="124460" y="0"/>
                </a:cubicBezTo>
                <a:lnTo>
                  <a:pt x="2350760" y="0"/>
                </a:lnTo>
                <a:cubicBezTo>
                  <a:pt x="2419340" y="0"/>
                  <a:pt x="2475220" y="55880"/>
                  <a:pt x="2475220" y="124460"/>
                </a:cubicBezTo>
                <a:lnTo>
                  <a:pt x="2475220" y="1103671"/>
                </a:lnTo>
                <a:cubicBezTo>
                  <a:pt x="2475220" y="1172251"/>
                  <a:pt x="2419340" y="1228131"/>
                  <a:pt x="2350760" y="1228131"/>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txBox="1"/>
          <p:nvPr/>
        </p:nvSpPr>
        <p:spPr>
          <a:xfrm>
            <a:off x="9765673" y="1833191"/>
            <a:ext cx="3745350" cy="1831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9EDD6C"/>
                </a:solidFill>
                <a:latin typeface="Lato"/>
                <a:ea typeface="Lato"/>
                <a:cs typeface="Lato"/>
                <a:sym typeface="Lato"/>
              </a:rPr>
              <a:t>Reuniones y elaboraciones con productoras</a:t>
            </a:r>
            <a:endParaRPr/>
          </a:p>
        </p:txBody>
      </p:sp>
      <p:sp>
        <p:nvSpPr>
          <p:cNvPr id="193" name="Google Shape;193;p19"/>
          <p:cNvSpPr txBox="1"/>
          <p:nvPr/>
        </p:nvSpPr>
        <p:spPr>
          <a:xfrm>
            <a:off x="13986058" y="7145066"/>
            <a:ext cx="3737700" cy="24777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499">
                <a:solidFill>
                  <a:srgbClr val="9EDD6C"/>
                </a:solidFill>
                <a:latin typeface="Lato"/>
                <a:ea typeface="Lato"/>
                <a:cs typeface="Lato"/>
                <a:sym typeface="Lato"/>
              </a:rPr>
              <a:t>Venta en La Comercializadora Universitaria “La Justa”</a:t>
            </a:r>
            <a:endParaRPr/>
          </a:p>
        </p:txBody>
      </p:sp>
      <p:pic>
        <p:nvPicPr>
          <p:cNvPr id="194" name="Google Shape;194;p19"/>
          <p:cNvPicPr preferRelativeResize="0"/>
          <p:nvPr/>
        </p:nvPicPr>
        <p:blipFill>
          <a:blip r:embed="rId4">
            <a:alphaModFix/>
          </a:blip>
          <a:stretch>
            <a:fillRect/>
          </a:stretch>
        </p:blipFill>
        <p:spPr>
          <a:xfrm>
            <a:off x="5564100" y="1685788"/>
            <a:ext cx="3790950" cy="5038725"/>
          </a:xfrm>
          <a:prstGeom prst="rect">
            <a:avLst/>
          </a:prstGeom>
          <a:noFill/>
          <a:ln>
            <a:noFill/>
          </a:ln>
        </p:spPr>
      </p:pic>
      <p:pic>
        <p:nvPicPr>
          <p:cNvPr id="195" name="Google Shape;195;p19"/>
          <p:cNvPicPr preferRelativeResize="0"/>
          <p:nvPr/>
        </p:nvPicPr>
        <p:blipFill>
          <a:blip r:embed="rId5">
            <a:alphaModFix/>
          </a:blip>
          <a:stretch>
            <a:fillRect/>
          </a:stretch>
        </p:blipFill>
        <p:spPr>
          <a:xfrm>
            <a:off x="10253950" y="3910900"/>
            <a:ext cx="2833200" cy="4095750"/>
          </a:xfrm>
          <a:prstGeom prst="rect">
            <a:avLst/>
          </a:prstGeom>
          <a:noFill/>
          <a:ln>
            <a:noFill/>
          </a:ln>
        </p:spPr>
      </p:pic>
      <p:pic>
        <p:nvPicPr>
          <p:cNvPr id="196" name="Google Shape;196;p19"/>
          <p:cNvPicPr preferRelativeResize="0"/>
          <p:nvPr/>
        </p:nvPicPr>
        <p:blipFill>
          <a:blip r:embed="rId6">
            <a:alphaModFix/>
          </a:blip>
          <a:stretch>
            <a:fillRect/>
          </a:stretch>
        </p:blipFill>
        <p:spPr>
          <a:xfrm>
            <a:off x="14211848" y="1983650"/>
            <a:ext cx="3286125" cy="493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CEC"/>
        </a:solidFill>
      </p:bgPr>
    </p:bg>
    <p:spTree>
      <p:nvGrpSpPr>
        <p:cNvPr id="200" name="Shape 200"/>
        <p:cNvGrpSpPr/>
        <p:nvPr/>
      </p:nvGrpSpPr>
      <p:grpSpPr>
        <a:xfrm>
          <a:off x="0" y="0"/>
          <a:ext cx="0" cy="0"/>
          <a:chOff x="0" y="0"/>
          <a:chExt cx="0" cy="0"/>
        </a:xfrm>
      </p:grpSpPr>
      <p:pic>
        <p:nvPicPr>
          <p:cNvPr id="201" name="Google Shape;201;p20"/>
          <p:cNvPicPr preferRelativeResize="0"/>
          <p:nvPr/>
        </p:nvPicPr>
        <p:blipFill rotWithShape="1">
          <a:blip r:embed="rId3">
            <a:alphaModFix amt="19999"/>
          </a:blip>
          <a:srcRect b="0" l="0" r="0" t="0"/>
          <a:stretch/>
        </p:blipFill>
        <p:spPr>
          <a:xfrm rot="-8350257">
            <a:off x="10304202" y="-2015700"/>
            <a:ext cx="9106923" cy="8321451"/>
          </a:xfrm>
          <a:prstGeom prst="rect">
            <a:avLst/>
          </a:prstGeom>
          <a:noFill/>
          <a:ln>
            <a:noFill/>
          </a:ln>
        </p:spPr>
      </p:pic>
      <p:sp>
        <p:nvSpPr>
          <p:cNvPr id="202" name="Google Shape;202;p20"/>
          <p:cNvSpPr txBox="1"/>
          <p:nvPr/>
        </p:nvSpPr>
        <p:spPr>
          <a:xfrm>
            <a:off x="616559" y="433650"/>
            <a:ext cx="9386100" cy="415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Entonces…</a:t>
            </a:r>
            <a:endParaRPr sz="9000">
              <a:solidFill>
                <a:srgbClr val="293D2F"/>
              </a:solidFill>
              <a:latin typeface="Francois One"/>
              <a:ea typeface="Francois One"/>
              <a:cs typeface="Francois One"/>
              <a:sym typeface="Francois One"/>
            </a:endParaRPr>
          </a:p>
          <a:p>
            <a:pPr indent="0" lvl="0" marL="0" marR="0" rtl="0" algn="l">
              <a:lnSpc>
                <a:spcPct val="100000"/>
              </a:lnSpc>
              <a:spcBef>
                <a:spcPts val="0"/>
              </a:spcBef>
              <a:spcAft>
                <a:spcPts val="0"/>
              </a:spcAft>
              <a:buNone/>
            </a:pPr>
            <a:r>
              <a:rPr lang="en-US" sz="9000">
                <a:solidFill>
                  <a:srgbClr val="293D2F"/>
                </a:solidFill>
                <a:latin typeface="Francois One"/>
                <a:ea typeface="Francois One"/>
                <a:cs typeface="Francois One"/>
                <a:sym typeface="Francois One"/>
              </a:rPr>
              <a:t>¿Cuál es el problema?</a:t>
            </a:r>
            <a:endParaRPr sz="9000">
              <a:solidFill>
                <a:srgbClr val="293D2F"/>
              </a:solidFill>
              <a:latin typeface="Francois One"/>
              <a:ea typeface="Francois One"/>
              <a:cs typeface="Francois One"/>
              <a:sym typeface="Francois One"/>
            </a:endParaRPr>
          </a:p>
        </p:txBody>
      </p:sp>
      <p:sp>
        <p:nvSpPr>
          <p:cNvPr id="203" name="Google Shape;203;p20"/>
          <p:cNvSpPr txBox="1"/>
          <p:nvPr/>
        </p:nvSpPr>
        <p:spPr>
          <a:xfrm>
            <a:off x="616549" y="6156775"/>
            <a:ext cx="5768700" cy="1461900"/>
          </a:xfrm>
          <a:prstGeom prst="rect">
            <a:avLst/>
          </a:prstGeom>
          <a:noFill/>
          <a:ln>
            <a:noFill/>
          </a:ln>
        </p:spPr>
        <p:txBody>
          <a:bodyPr anchorCtr="0" anchor="t" bIns="0" lIns="0" spcFirstLastPara="1" rIns="0" wrap="square" tIns="0">
            <a:spAutoFit/>
          </a:bodyPr>
          <a:lstStyle/>
          <a:p>
            <a:pPr indent="-269875" lvl="1" marL="539748" marR="0" rtl="0" algn="l">
              <a:lnSpc>
                <a:spcPct val="140016"/>
              </a:lnSpc>
              <a:spcBef>
                <a:spcPts val="0"/>
              </a:spcBef>
              <a:spcAft>
                <a:spcPts val="0"/>
              </a:spcAft>
              <a:buClr>
                <a:srgbClr val="293D2F"/>
              </a:buClr>
              <a:buSzPts val="2499"/>
              <a:buFont typeface="Arial"/>
              <a:buChar char="•"/>
            </a:pPr>
            <a:r>
              <a:rPr lang="en-US" sz="2499">
                <a:solidFill>
                  <a:srgbClr val="293D2F"/>
                </a:solidFill>
                <a:latin typeface="Lato"/>
                <a:ea typeface="Lato"/>
                <a:cs typeface="Lato"/>
                <a:sym typeface="Lato"/>
              </a:rPr>
              <a:t>Interfaz</a:t>
            </a:r>
            <a:r>
              <a:rPr b="0" i="0" lang="en-US" sz="2499" u="none" cap="none" strike="noStrike">
                <a:solidFill>
                  <a:srgbClr val="293D2F"/>
                </a:solidFill>
                <a:latin typeface="Lato"/>
                <a:ea typeface="Lato"/>
                <a:cs typeface="Lato"/>
                <a:sym typeface="Lato"/>
              </a:rPr>
              <a:t>. </a:t>
            </a:r>
            <a:endParaRPr/>
          </a:p>
          <a:p>
            <a:pPr indent="-269875" lvl="1" marL="539748" marR="0" rtl="0" algn="l">
              <a:lnSpc>
                <a:spcPct val="140016"/>
              </a:lnSpc>
              <a:spcBef>
                <a:spcPts val="0"/>
              </a:spcBef>
              <a:spcAft>
                <a:spcPts val="0"/>
              </a:spcAft>
              <a:buClr>
                <a:srgbClr val="293D2F"/>
              </a:buClr>
              <a:buSzPts val="2499"/>
              <a:buFont typeface="Arial"/>
              <a:buChar char="•"/>
            </a:pPr>
            <a:r>
              <a:rPr lang="en-US" sz="2499">
                <a:solidFill>
                  <a:srgbClr val="293D2F"/>
                </a:solidFill>
                <a:latin typeface="Lato"/>
                <a:ea typeface="Lato"/>
                <a:cs typeface="Lato"/>
                <a:sym typeface="Lato"/>
              </a:rPr>
              <a:t>Seguridad.</a:t>
            </a:r>
            <a:endParaRPr/>
          </a:p>
          <a:p>
            <a:pPr indent="-269875" lvl="1" marL="539748" marR="0" rtl="0" algn="l">
              <a:lnSpc>
                <a:spcPct val="140016"/>
              </a:lnSpc>
              <a:spcBef>
                <a:spcPts val="0"/>
              </a:spcBef>
              <a:spcAft>
                <a:spcPts val="0"/>
              </a:spcAft>
              <a:buClr>
                <a:srgbClr val="293D2F"/>
              </a:buClr>
              <a:buSzPts val="2499"/>
              <a:buFont typeface="Arial"/>
              <a:buChar char="•"/>
            </a:pPr>
            <a:r>
              <a:rPr lang="en-US" sz="2499">
                <a:solidFill>
                  <a:srgbClr val="293D2F"/>
                </a:solidFill>
                <a:latin typeface="Lato"/>
                <a:ea typeface="Lato"/>
                <a:cs typeface="Lato"/>
                <a:sym typeface="Lato"/>
              </a:rPr>
              <a:t>Escalabilidad.</a:t>
            </a:r>
            <a:endParaRPr/>
          </a:p>
        </p:txBody>
      </p:sp>
      <p:sp>
        <p:nvSpPr>
          <p:cNvPr id="204" name="Google Shape;204;p20"/>
          <p:cNvSpPr txBox="1"/>
          <p:nvPr/>
        </p:nvSpPr>
        <p:spPr>
          <a:xfrm>
            <a:off x="616547" y="5090900"/>
            <a:ext cx="6702900" cy="69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4500">
                <a:solidFill>
                  <a:srgbClr val="9EDD6C"/>
                </a:solidFill>
                <a:latin typeface="Lato"/>
                <a:ea typeface="Lato"/>
                <a:cs typeface="Lato"/>
                <a:sym typeface="Lato"/>
              </a:rPr>
              <a:t>Administración</a:t>
            </a:r>
            <a:r>
              <a:rPr b="1" lang="en-US" sz="4500">
                <a:solidFill>
                  <a:srgbClr val="9EDD6C"/>
                </a:solidFill>
                <a:latin typeface="Lato"/>
                <a:ea typeface="Lato"/>
                <a:cs typeface="Lato"/>
                <a:sym typeface="Lato"/>
              </a:rPr>
              <a:t> del mismo</a:t>
            </a:r>
            <a:endParaRPr/>
          </a:p>
        </p:txBody>
      </p:sp>
      <p:pic>
        <p:nvPicPr>
          <p:cNvPr id="205" name="Google Shape;205;p20"/>
          <p:cNvPicPr preferRelativeResize="0"/>
          <p:nvPr/>
        </p:nvPicPr>
        <p:blipFill>
          <a:blip r:embed="rId4">
            <a:alphaModFix/>
          </a:blip>
          <a:stretch>
            <a:fillRect/>
          </a:stretch>
        </p:blipFill>
        <p:spPr>
          <a:xfrm>
            <a:off x="8126250" y="2096050"/>
            <a:ext cx="8888625" cy="7411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1"/>
          <p:cNvPicPr preferRelativeResize="0"/>
          <p:nvPr/>
        </p:nvPicPr>
        <p:blipFill rotWithShape="1">
          <a:blip r:embed="rId3">
            <a:alphaModFix/>
          </a:blip>
          <a:srcRect b="0" l="0" r="0" t="15624"/>
          <a:stretch/>
        </p:blipFill>
        <p:spPr>
          <a:xfrm>
            <a:off x="0" y="0"/>
            <a:ext cx="18288000" cy="10287000"/>
          </a:xfrm>
          <a:prstGeom prst="rect">
            <a:avLst/>
          </a:prstGeom>
          <a:noFill/>
          <a:ln>
            <a:noFill/>
          </a:ln>
        </p:spPr>
      </p:pic>
      <p:grpSp>
        <p:nvGrpSpPr>
          <p:cNvPr id="211" name="Google Shape;211;p21"/>
          <p:cNvGrpSpPr/>
          <p:nvPr/>
        </p:nvGrpSpPr>
        <p:grpSpPr>
          <a:xfrm>
            <a:off x="1837015" y="6782795"/>
            <a:ext cx="16826212" cy="3266927"/>
            <a:chOff x="0" y="-47625"/>
            <a:chExt cx="4431595" cy="860425"/>
          </a:xfrm>
        </p:grpSpPr>
        <p:sp>
          <p:nvSpPr>
            <p:cNvPr id="212" name="Google Shape;212;p21"/>
            <p:cNvSpPr/>
            <p:nvPr/>
          </p:nvSpPr>
          <p:spPr>
            <a:xfrm>
              <a:off x="0" y="0"/>
              <a:ext cx="4431595" cy="726083"/>
            </a:xfrm>
            <a:custGeom>
              <a:rect b="b" l="l" r="r" t="t"/>
              <a:pathLst>
                <a:path extrusionOk="0" h="726083" w="4431595">
                  <a:moveTo>
                    <a:pt x="23466" y="0"/>
                  </a:moveTo>
                  <a:lnTo>
                    <a:pt x="4408129" y="0"/>
                  </a:lnTo>
                  <a:cubicBezTo>
                    <a:pt x="4421089" y="0"/>
                    <a:pt x="4431595" y="10506"/>
                    <a:pt x="4431595" y="23466"/>
                  </a:cubicBezTo>
                  <a:lnTo>
                    <a:pt x="4431595" y="702617"/>
                  </a:lnTo>
                  <a:cubicBezTo>
                    <a:pt x="4431595" y="715577"/>
                    <a:pt x="4421089" y="726083"/>
                    <a:pt x="4408129" y="726083"/>
                  </a:cubicBezTo>
                  <a:lnTo>
                    <a:pt x="23466" y="726083"/>
                  </a:lnTo>
                  <a:cubicBezTo>
                    <a:pt x="10506" y="726083"/>
                    <a:pt x="0" y="715577"/>
                    <a:pt x="0" y="702617"/>
                  </a:cubicBezTo>
                  <a:lnTo>
                    <a:pt x="0" y="23466"/>
                  </a:lnTo>
                  <a:cubicBezTo>
                    <a:pt x="0" y="10506"/>
                    <a:pt x="10506" y="0"/>
                    <a:pt x="23466" y="0"/>
                  </a:cubicBezTo>
                  <a:close/>
                </a:path>
              </a:pathLst>
            </a:custGeom>
            <a:solidFill>
              <a:srgbClr val="336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4" name="Google Shape;214;p21"/>
          <p:cNvGrpSpPr/>
          <p:nvPr/>
        </p:nvGrpSpPr>
        <p:grpSpPr>
          <a:xfrm>
            <a:off x="464741" y="6963621"/>
            <a:ext cx="2744545" cy="2756847"/>
            <a:chOff x="1813" y="0"/>
            <a:chExt cx="809173" cy="812800"/>
          </a:xfrm>
        </p:grpSpPr>
        <p:sp>
          <p:nvSpPr>
            <p:cNvPr id="215" name="Google Shape;215;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DD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9000" u="none" cap="none" strike="noStrike">
                  <a:solidFill>
                    <a:srgbClr val="293D2F"/>
                  </a:solidFill>
                  <a:latin typeface="Francois One"/>
                  <a:ea typeface="Francois One"/>
                  <a:cs typeface="Francois One"/>
                  <a:sym typeface="Francois One"/>
                </a:rPr>
                <a:t>02.</a:t>
              </a:r>
              <a:endParaRPr/>
            </a:p>
          </p:txBody>
        </p:sp>
      </p:grpSp>
      <p:sp>
        <p:nvSpPr>
          <p:cNvPr id="217" name="Google Shape;217;p21"/>
          <p:cNvSpPr txBox="1"/>
          <p:nvPr/>
        </p:nvSpPr>
        <p:spPr>
          <a:xfrm>
            <a:off x="3613536" y="7646719"/>
            <a:ext cx="66807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000">
                <a:solidFill>
                  <a:srgbClr val="EDECEC"/>
                </a:solidFill>
                <a:latin typeface="Lato"/>
                <a:ea typeface="Lato"/>
                <a:cs typeface="Lato"/>
                <a:sym typeface="Lato"/>
              </a:rPr>
              <a:t>Etapas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